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Lst>
  <p:sldSz cy="5670550" cx="10080625"/>
  <p:notesSz cx="7559675" cy="10691800"/>
  <p:embeddedFontLst>
    <p:embeddedFont>
      <p:font typeface="Lato"/>
      <p:regular r:id="rId50"/>
      <p:bold r:id="rId51"/>
      <p:italic r:id="rId52"/>
      <p:boldItalic r:id="rId53"/>
    </p:embeddedFont>
    <p:embeddedFont>
      <p:font typeface="Montserra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hnM9b+LBErbCpCwqftg4CWnequ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980943-2DB4-43E3-8950-34982C3B43DB}">
  <a:tblStyle styleId="{05980943-2DB4-43E3-8950-34982C3B43D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notesMaster" Target="notesMasters/notesMaster1.xml"/><Relationship Id="rId55" Type="http://schemas.openxmlformats.org/officeDocument/2006/relationships/font" Target="fonts/Montserrat-bold.fntdata"/><Relationship Id="rId10" Type="http://schemas.openxmlformats.org/officeDocument/2006/relationships/slideMaster" Target="slideMasters/slideMaster7.xml"/><Relationship Id="rId54" Type="http://schemas.openxmlformats.org/officeDocument/2006/relationships/font" Target="fonts/Montserrat-regular.fntdata"/><Relationship Id="rId13" Type="http://schemas.openxmlformats.org/officeDocument/2006/relationships/slide" Target="slides/slide2.xml"/><Relationship Id="rId57" Type="http://schemas.openxmlformats.org/officeDocument/2006/relationships/font" Target="fonts/Montserrat-boldItalic.fntdata"/><Relationship Id="rId12" Type="http://schemas.openxmlformats.org/officeDocument/2006/relationships/slide" Target="slides/slide1.xml"/><Relationship Id="rId56" Type="http://schemas.openxmlformats.org/officeDocument/2006/relationships/font" Target="fonts/Montserrat-italic.fntdata"/><Relationship Id="rId15" Type="http://schemas.openxmlformats.org/officeDocument/2006/relationships/slide" Target="slides/slide4.xml"/><Relationship Id="rId14" Type="http://schemas.openxmlformats.org/officeDocument/2006/relationships/slide" Target="slides/slide3.xml"/><Relationship Id="rId58" Type="http://customschemas.google.com/relationships/presentationmetadata" Target="meta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f02f80bedd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gf02f80bedd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02f80bedd_3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9" name="Google Shape;599;gf02f80bedd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d2f55b9cd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6" name="Google Shape;606;gfd2f55b9cd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02f80bedd_3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2" name="Google Shape;612;gf02f80bedd_3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fd2f55b9cd_0_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9" name="Google Shape;619;gfd2f55b9cd_0_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02f80bedd_3_2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5" name="Google Shape;625;gf02f80bedd_3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fd2f55b9cd_0_2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2" name="Google Shape;632;gfd2f55b9cd_0_2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02f80bedd_4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8" name="Google Shape;638;gf02f80bedd_4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f0b98326a7_0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7" name="Google Shape;647;gf0b98326a7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f02b84e4a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6" name="Google Shape;656;gf02b84e4a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0b98326a7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3" name="Google Shape;663;gf0b98326a7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f02f80bedd_4_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2" name="Google Shape;672;gf02f80bedd_4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0b98326a7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9" name="Google Shape;679;gf0b98326a7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07a3a17d1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f07a3a17d1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f07a3a17d1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6" name="Google Shape;696;gf07a3a17d1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07a3a17d1_0_7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2" name="Google Shape;702;gf07a3a17d1_0_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07a3a17d1_0_8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gf07a3a17d1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07a3a17d1_0_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4" name="Google Shape;714;gf07a3a17d1_0_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f07a3a17d1_0_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0" name="Google Shape;720;gf07a3a17d1_0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02f80bedd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gf02f80bedd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07a3a17d1_0_1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gf07a3a17d1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f07a3a17d1_0_1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4" name="Google Shape;734;gf07a3a17d1_0_1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07a3a17d1_0_1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0" name="Google Shape;740;gf07a3a17d1_0_1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07a3a17d1_0_13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6" name="Google Shape;746;gf07a3a17d1_0_1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07a3a17d1_0_13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2" name="Google Shape;752;gf07a3a17d1_0_1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07a3a17d1_0_14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8" name="Google Shape;758;gf07a3a17d1_0_1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0b98326a7_0_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4" name="Google Shape;764;gf0b98326a7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ecfba58b1c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3" name="Google Shape;773;gecfba58b1c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ef14db9d07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0" name="Google Shape;780;gef14db9d07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f4436165e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gef4436165e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02f80bedd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gf02f80bed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3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3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3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3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3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3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3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3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4" name="Shape 94"/>
        <p:cNvGrpSpPr/>
        <p:nvPr/>
      </p:nvGrpSpPr>
      <p:grpSpPr>
        <a:xfrm>
          <a:off x="0" y="0"/>
          <a:ext cx="0" cy="0"/>
          <a:chOff x="0" y="0"/>
          <a:chExt cx="0" cy="0"/>
        </a:xfrm>
      </p:grpSpPr>
      <p:sp>
        <p:nvSpPr>
          <p:cNvPr id="95" name="Google Shape;95;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0"/>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1"/>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0" name="Shape 100"/>
        <p:cNvGrpSpPr/>
        <p:nvPr/>
      </p:nvGrpSpPr>
      <p:grpSpPr>
        <a:xfrm>
          <a:off x="0" y="0"/>
          <a:ext cx="0" cy="0"/>
          <a:chOff x="0" y="0"/>
          <a:chExt cx="0" cy="0"/>
        </a:xfrm>
      </p:grpSpPr>
      <p:sp>
        <p:nvSpPr>
          <p:cNvPr id="101" name="Google Shape;101;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52"/>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6" name="Shape 106"/>
        <p:cNvGrpSpPr/>
        <p:nvPr/>
      </p:nvGrpSpPr>
      <p:grpSpPr>
        <a:xfrm>
          <a:off x="0" y="0"/>
          <a:ext cx="0" cy="0"/>
          <a:chOff x="0" y="0"/>
          <a:chExt cx="0" cy="0"/>
        </a:xfrm>
      </p:grpSpPr>
      <p:sp>
        <p:nvSpPr>
          <p:cNvPr id="107" name="Google Shape;107;p54"/>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8" name="Shape 108"/>
        <p:cNvGrpSpPr/>
        <p:nvPr/>
      </p:nvGrpSpPr>
      <p:grpSpPr>
        <a:xfrm>
          <a:off x="0" y="0"/>
          <a:ext cx="0" cy="0"/>
          <a:chOff x="0" y="0"/>
          <a:chExt cx="0" cy="0"/>
        </a:xfrm>
      </p:grpSpPr>
      <p:sp>
        <p:nvSpPr>
          <p:cNvPr id="109" name="Google Shape;109;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5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5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5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56"/>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5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57"/>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3" name="Shape 123"/>
        <p:cNvGrpSpPr/>
        <p:nvPr/>
      </p:nvGrpSpPr>
      <p:grpSpPr>
        <a:xfrm>
          <a:off x="0" y="0"/>
          <a:ext cx="0" cy="0"/>
          <a:chOff x="0" y="0"/>
          <a:chExt cx="0" cy="0"/>
        </a:xfrm>
      </p:grpSpPr>
      <p:sp>
        <p:nvSpPr>
          <p:cNvPr id="124" name="Google Shape;124;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6" name="Google Shape;126;p58"/>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7" name="Shape 127"/>
        <p:cNvGrpSpPr/>
        <p:nvPr/>
      </p:nvGrpSpPr>
      <p:grpSpPr>
        <a:xfrm>
          <a:off x="0" y="0"/>
          <a:ext cx="0" cy="0"/>
          <a:chOff x="0" y="0"/>
          <a:chExt cx="0" cy="0"/>
        </a:xfrm>
      </p:grpSpPr>
      <p:sp>
        <p:nvSpPr>
          <p:cNvPr id="128" name="Google Shape;128;p5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0" name="Google Shape;130;p5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1" name="Google Shape;131;p5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59"/>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3" name="Shape 133"/>
        <p:cNvGrpSpPr/>
        <p:nvPr/>
      </p:nvGrpSpPr>
      <p:grpSpPr>
        <a:xfrm>
          <a:off x="0" y="0"/>
          <a:ext cx="0" cy="0"/>
          <a:chOff x="0" y="0"/>
          <a:chExt cx="0" cy="0"/>
        </a:xfrm>
      </p:grpSpPr>
      <p:sp>
        <p:nvSpPr>
          <p:cNvPr id="134" name="Google Shape;134;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6" name="Google Shape;136;p60"/>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7" name="Google Shape;137;p60"/>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8" name="Google Shape;138;p60"/>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60"/>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60"/>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p4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0" name="Google Shape;180;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1" name="Google Shape;181;p4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5" name="Google Shape;185;p4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6" name="Google Shape;186;p4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0" name="Google Shape;190;p4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4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4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4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1" name="Google Shape;201;p4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4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4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4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7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3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4" name="Google Shape;234;p7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7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2" name="Google Shape;242;p7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7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7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7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2" name="Google Shape;252;p7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7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8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8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7" name="Google Shape;257;p8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8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8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8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2" name="Google Shape;262;p8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8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8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8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7" name="Google Shape;267;p8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8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9" name="Google Shape;269;p8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8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8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5" name="Shape 2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6" name="Shape 286"/>
        <p:cNvGrpSpPr/>
        <p:nvPr/>
      </p:nvGrpSpPr>
      <p:grpSpPr>
        <a:xfrm>
          <a:off x="0" y="0"/>
          <a:ext cx="0" cy="0"/>
          <a:chOff x="0" y="0"/>
          <a:chExt cx="0" cy="0"/>
        </a:xfrm>
      </p:grpSpPr>
      <p:sp>
        <p:nvSpPr>
          <p:cNvPr id="287" name="Google Shape;287;p8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83"/>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9" name="Shape 289"/>
        <p:cNvGrpSpPr/>
        <p:nvPr/>
      </p:nvGrpSpPr>
      <p:grpSpPr>
        <a:xfrm>
          <a:off x="0" y="0"/>
          <a:ext cx="0" cy="0"/>
          <a:chOff x="0" y="0"/>
          <a:chExt cx="0" cy="0"/>
        </a:xfrm>
      </p:grpSpPr>
      <p:sp>
        <p:nvSpPr>
          <p:cNvPr id="290" name="Google Shape;290;p8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8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2" name="Shape 292"/>
        <p:cNvGrpSpPr/>
        <p:nvPr/>
      </p:nvGrpSpPr>
      <p:grpSpPr>
        <a:xfrm>
          <a:off x="0" y="0"/>
          <a:ext cx="0" cy="0"/>
          <a:chOff x="0" y="0"/>
          <a:chExt cx="0" cy="0"/>
        </a:xfrm>
      </p:grpSpPr>
      <p:sp>
        <p:nvSpPr>
          <p:cNvPr id="293" name="Google Shape;293;p8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8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5" name="Google Shape;295;p8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8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8" name="Shape 298"/>
        <p:cNvGrpSpPr/>
        <p:nvPr/>
      </p:nvGrpSpPr>
      <p:grpSpPr>
        <a:xfrm>
          <a:off x="0" y="0"/>
          <a:ext cx="0" cy="0"/>
          <a:chOff x="0" y="0"/>
          <a:chExt cx="0" cy="0"/>
        </a:xfrm>
      </p:grpSpPr>
      <p:sp>
        <p:nvSpPr>
          <p:cNvPr id="299" name="Google Shape;299;p8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0" name="Shape 300"/>
        <p:cNvGrpSpPr/>
        <p:nvPr/>
      </p:nvGrpSpPr>
      <p:grpSpPr>
        <a:xfrm>
          <a:off x="0" y="0"/>
          <a:ext cx="0" cy="0"/>
          <a:chOff x="0" y="0"/>
          <a:chExt cx="0" cy="0"/>
        </a:xfrm>
      </p:grpSpPr>
      <p:sp>
        <p:nvSpPr>
          <p:cNvPr id="301" name="Google Shape;301;p8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8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3" name="Google Shape;303;p8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4" name="Google Shape;304;p8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5" name="Shape 305"/>
        <p:cNvGrpSpPr/>
        <p:nvPr/>
      </p:nvGrpSpPr>
      <p:grpSpPr>
        <a:xfrm>
          <a:off x="0" y="0"/>
          <a:ext cx="0" cy="0"/>
          <a:chOff x="0" y="0"/>
          <a:chExt cx="0" cy="0"/>
        </a:xfrm>
      </p:grpSpPr>
      <p:sp>
        <p:nvSpPr>
          <p:cNvPr id="306" name="Google Shape;306;p8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8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8" name="Google Shape;308;p8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9" name="Google Shape;309;p8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10" name="Shape 310"/>
        <p:cNvGrpSpPr/>
        <p:nvPr/>
      </p:nvGrpSpPr>
      <p:grpSpPr>
        <a:xfrm>
          <a:off x="0" y="0"/>
          <a:ext cx="0" cy="0"/>
          <a:chOff x="0" y="0"/>
          <a:chExt cx="0" cy="0"/>
        </a:xfrm>
      </p:grpSpPr>
      <p:sp>
        <p:nvSpPr>
          <p:cNvPr id="311" name="Google Shape;311;p9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9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3" name="Google Shape;313;p9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4" name="Google Shape;314;p9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5" name="Shape 315"/>
        <p:cNvGrpSpPr/>
        <p:nvPr/>
      </p:nvGrpSpPr>
      <p:grpSpPr>
        <a:xfrm>
          <a:off x="0" y="0"/>
          <a:ext cx="0" cy="0"/>
          <a:chOff x="0" y="0"/>
          <a:chExt cx="0" cy="0"/>
        </a:xfrm>
      </p:grpSpPr>
      <p:sp>
        <p:nvSpPr>
          <p:cNvPr id="316" name="Google Shape;316;p9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9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8" name="Google Shape;318;p9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9" name="Shape 319"/>
        <p:cNvGrpSpPr/>
        <p:nvPr/>
      </p:nvGrpSpPr>
      <p:grpSpPr>
        <a:xfrm>
          <a:off x="0" y="0"/>
          <a:ext cx="0" cy="0"/>
          <a:chOff x="0" y="0"/>
          <a:chExt cx="0" cy="0"/>
        </a:xfrm>
      </p:grpSpPr>
      <p:sp>
        <p:nvSpPr>
          <p:cNvPr id="320" name="Google Shape;320;p9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9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9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3" name="Google Shape;323;p9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4" name="Google Shape;324;p9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3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5" name="Shape 325"/>
        <p:cNvGrpSpPr/>
        <p:nvPr/>
      </p:nvGrpSpPr>
      <p:grpSpPr>
        <a:xfrm>
          <a:off x="0" y="0"/>
          <a:ext cx="0" cy="0"/>
          <a:chOff x="0" y="0"/>
          <a:chExt cx="0" cy="0"/>
        </a:xfrm>
      </p:grpSpPr>
      <p:sp>
        <p:nvSpPr>
          <p:cNvPr id="326" name="Google Shape;326;p9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9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8" name="Google Shape;328;p9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9" name="Google Shape;329;p9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0" name="Google Shape;330;p9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1" name="Google Shape;331;p9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2" name="Google Shape;332;p9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81" name="Shape 381"/>
        <p:cNvGrpSpPr/>
        <p:nvPr/>
      </p:nvGrpSpPr>
      <p:grpSpPr>
        <a:xfrm>
          <a:off x="0" y="0"/>
          <a:ext cx="0" cy="0"/>
          <a:chOff x="0" y="0"/>
          <a:chExt cx="0" cy="0"/>
        </a:xfrm>
      </p:grpSpPr>
      <p:sp>
        <p:nvSpPr>
          <p:cNvPr id="382" name="Google Shape;382;p9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94"/>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84" name="Shape 384"/>
        <p:cNvGrpSpPr/>
        <p:nvPr/>
      </p:nvGrpSpPr>
      <p:grpSpPr>
        <a:xfrm>
          <a:off x="0" y="0"/>
          <a:ext cx="0" cy="0"/>
          <a:chOff x="0" y="0"/>
          <a:chExt cx="0" cy="0"/>
        </a:xfrm>
      </p:grpSpPr>
      <p:sp>
        <p:nvSpPr>
          <p:cNvPr id="385" name="Google Shape;385;p9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95"/>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87" name="Shape 387"/>
        <p:cNvGrpSpPr/>
        <p:nvPr/>
      </p:nvGrpSpPr>
      <p:grpSpPr>
        <a:xfrm>
          <a:off x="0" y="0"/>
          <a:ext cx="0" cy="0"/>
          <a:chOff x="0" y="0"/>
          <a:chExt cx="0" cy="0"/>
        </a:xfrm>
      </p:grpSpPr>
      <p:sp>
        <p:nvSpPr>
          <p:cNvPr id="388" name="Google Shape;388;p9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9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0" name="Google Shape;390;p96"/>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1" name="Shape 391"/>
        <p:cNvGrpSpPr/>
        <p:nvPr/>
      </p:nvGrpSpPr>
      <p:grpSpPr>
        <a:xfrm>
          <a:off x="0" y="0"/>
          <a:ext cx="0" cy="0"/>
          <a:chOff x="0" y="0"/>
          <a:chExt cx="0" cy="0"/>
        </a:xfrm>
      </p:grpSpPr>
      <p:sp>
        <p:nvSpPr>
          <p:cNvPr id="392" name="Google Shape;392;p9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3" name="Shape 393"/>
        <p:cNvGrpSpPr/>
        <p:nvPr/>
      </p:nvGrpSpPr>
      <p:grpSpPr>
        <a:xfrm>
          <a:off x="0" y="0"/>
          <a:ext cx="0" cy="0"/>
          <a:chOff x="0" y="0"/>
          <a:chExt cx="0" cy="0"/>
        </a:xfrm>
      </p:grpSpPr>
      <p:sp>
        <p:nvSpPr>
          <p:cNvPr id="394" name="Google Shape;394;p98"/>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5" name="Shape 395"/>
        <p:cNvGrpSpPr/>
        <p:nvPr/>
      </p:nvGrpSpPr>
      <p:grpSpPr>
        <a:xfrm>
          <a:off x="0" y="0"/>
          <a:ext cx="0" cy="0"/>
          <a:chOff x="0" y="0"/>
          <a:chExt cx="0" cy="0"/>
        </a:xfrm>
      </p:grpSpPr>
      <p:sp>
        <p:nvSpPr>
          <p:cNvPr id="396" name="Google Shape;396;p9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9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8" name="Google Shape;398;p99"/>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9" name="Google Shape;399;p9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0" name="Shape 400"/>
        <p:cNvGrpSpPr/>
        <p:nvPr/>
      </p:nvGrpSpPr>
      <p:grpSpPr>
        <a:xfrm>
          <a:off x="0" y="0"/>
          <a:ext cx="0" cy="0"/>
          <a:chOff x="0" y="0"/>
          <a:chExt cx="0" cy="0"/>
        </a:xfrm>
      </p:grpSpPr>
      <p:sp>
        <p:nvSpPr>
          <p:cNvPr id="401" name="Google Shape;401;p10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10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3" name="Google Shape;403;p10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4" name="Google Shape;404;p100"/>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5" name="Shape 405"/>
        <p:cNvGrpSpPr/>
        <p:nvPr/>
      </p:nvGrpSpPr>
      <p:grpSpPr>
        <a:xfrm>
          <a:off x="0" y="0"/>
          <a:ext cx="0" cy="0"/>
          <a:chOff x="0" y="0"/>
          <a:chExt cx="0" cy="0"/>
        </a:xfrm>
      </p:grpSpPr>
      <p:sp>
        <p:nvSpPr>
          <p:cNvPr id="406" name="Google Shape;406;p10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10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8" name="Google Shape;408;p10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9" name="Google Shape;409;p101"/>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3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3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3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0" name="Shape 410"/>
        <p:cNvGrpSpPr/>
        <p:nvPr/>
      </p:nvGrpSpPr>
      <p:grpSpPr>
        <a:xfrm>
          <a:off x="0" y="0"/>
          <a:ext cx="0" cy="0"/>
          <a:chOff x="0" y="0"/>
          <a:chExt cx="0" cy="0"/>
        </a:xfrm>
      </p:grpSpPr>
      <p:sp>
        <p:nvSpPr>
          <p:cNvPr id="411" name="Google Shape;411;p10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2" name="Google Shape;412;p102"/>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3" name="Google Shape;413;p102"/>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14" name="Shape 414"/>
        <p:cNvGrpSpPr/>
        <p:nvPr/>
      </p:nvGrpSpPr>
      <p:grpSpPr>
        <a:xfrm>
          <a:off x="0" y="0"/>
          <a:ext cx="0" cy="0"/>
          <a:chOff x="0" y="0"/>
          <a:chExt cx="0" cy="0"/>
        </a:xfrm>
      </p:grpSpPr>
      <p:sp>
        <p:nvSpPr>
          <p:cNvPr id="415" name="Google Shape;415;p10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10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7" name="Google Shape;417;p10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8" name="Google Shape;418;p10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9" name="Google Shape;419;p103"/>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20" name="Shape 420"/>
        <p:cNvGrpSpPr/>
        <p:nvPr/>
      </p:nvGrpSpPr>
      <p:grpSpPr>
        <a:xfrm>
          <a:off x="0" y="0"/>
          <a:ext cx="0" cy="0"/>
          <a:chOff x="0" y="0"/>
          <a:chExt cx="0" cy="0"/>
        </a:xfrm>
      </p:grpSpPr>
      <p:sp>
        <p:nvSpPr>
          <p:cNvPr id="421" name="Google Shape;421;p10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04"/>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3" name="Google Shape;423;p104"/>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4" name="Google Shape;424;p104"/>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5" name="Google Shape;425;p104"/>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6" name="Google Shape;426;p104"/>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7" name="Google Shape;427;p104"/>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8" name="Shape 43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9" name="Shape 439"/>
        <p:cNvGrpSpPr/>
        <p:nvPr/>
      </p:nvGrpSpPr>
      <p:grpSpPr>
        <a:xfrm>
          <a:off x="0" y="0"/>
          <a:ext cx="0" cy="0"/>
          <a:chOff x="0" y="0"/>
          <a:chExt cx="0" cy="0"/>
        </a:xfrm>
      </p:grpSpPr>
      <p:sp>
        <p:nvSpPr>
          <p:cNvPr id="440" name="Google Shape;440;p1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1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42" name="Shape 442"/>
        <p:cNvGrpSpPr/>
        <p:nvPr/>
      </p:nvGrpSpPr>
      <p:grpSpPr>
        <a:xfrm>
          <a:off x="0" y="0"/>
          <a:ext cx="0" cy="0"/>
          <a:chOff x="0" y="0"/>
          <a:chExt cx="0" cy="0"/>
        </a:xfrm>
      </p:grpSpPr>
      <p:sp>
        <p:nvSpPr>
          <p:cNvPr id="443" name="Google Shape;443;p1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1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5" name="Shape 445"/>
        <p:cNvGrpSpPr/>
        <p:nvPr/>
      </p:nvGrpSpPr>
      <p:grpSpPr>
        <a:xfrm>
          <a:off x="0" y="0"/>
          <a:ext cx="0" cy="0"/>
          <a:chOff x="0" y="0"/>
          <a:chExt cx="0" cy="0"/>
        </a:xfrm>
      </p:grpSpPr>
      <p:sp>
        <p:nvSpPr>
          <p:cNvPr id="446" name="Google Shape;446;p1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1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1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9" name="Shape 449"/>
        <p:cNvGrpSpPr/>
        <p:nvPr/>
      </p:nvGrpSpPr>
      <p:grpSpPr>
        <a:xfrm>
          <a:off x="0" y="0"/>
          <a:ext cx="0" cy="0"/>
          <a:chOff x="0" y="0"/>
          <a:chExt cx="0" cy="0"/>
        </a:xfrm>
      </p:grpSpPr>
      <p:sp>
        <p:nvSpPr>
          <p:cNvPr id="450" name="Google Shape;450;p1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51" name="Shape 451"/>
        <p:cNvGrpSpPr/>
        <p:nvPr/>
      </p:nvGrpSpPr>
      <p:grpSpPr>
        <a:xfrm>
          <a:off x="0" y="0"/>
          <a:ext cx="0" cy="0"/>
          <a:chOff x="0" y="0"/>
          <a:chExt cx="0" cy="0"/>
        </a:xfrm>
      </p:grpSpPr>
      <p:sp>
        <p:nvSpPr>
          <p:cNvPr id="452" name="Google Shape;452;p1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53" name="Shape 453"/>
        <p:cNvGrpSpPr/>
        <p:nvPr/>
      </p:nvGrpSpPr>
      <p:grpSpPr>
        <a:xfrm>
          <a:off x="0" y="0"/>
          <a:ext cx="0" cy="0"/>
          <a:chOff x="0" y="0"/>
          <a:chExt cx="0" cy="0"/>
        </a:xfrm>
      </p:grpSpPr>
      <p:sp>
        <p:nvSpPr>
          <p:cNvPr id="454" name="Google Shape;454;p1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1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6" name="Google Shape;456;p1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7" name="Google Shape;457;p1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3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8" name="Shape 458"/>
        <p:cNvGrpSpPr/>
        <p:nvPr/>
      </p:nvGrpSpPr>
      <p:grpSpPr>
        <a:xfrm>
          <a:off x="0" y="0"/>
          <a:ext cx="0" cy="0"/>
          <a:chOff x="0" y="0"/>
          <a:chExt cx="0" cy="0"/>
        </a:xfrm>
      </p:grpSpPr>
      <p:sp>
        <p:nvSpPr>
          <p:cNvPr id="459" name="Google Shape;459;p1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1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1" name="Google Shape;461;p1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2" name="Google Shape;462;p1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3" name="Shape 463"/>
        <p:cNvGrpSpPr/>
        <p:nvPr/>
      </p:nvGrpSpPr>
      <p:grpSpPr>
        <a:xfrm>
          <a:off x="0" y="0"/>
          <a:ext cx="0" cy="0"/>
          <a:chOff x="0" y="0"/>
          <a:chExt cx="0" cy="0"/>
        </a:xfrm>
      </p:grpSpPr>
      <p:sp>
        <p:nvSpPr>
          <p:cNvPr id="464" name="Google Shape;464;p1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1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6" name="Google Shape;466;p1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7" name="Google Shape;467;p1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8" name="Shape 468"/>
        <p:cNvGrpSpPr/>
        <p:nvPr/>
      </p:nvGrpSpPr>
      <p:grpSpPr>
        <a:xfrm>
          <a:off x="0" y="0"/>
          <a:ext cx="0" cy="0"/>
          <a:chOff x="0" y="0"/>
          <a:chExt cx="0" cy="0"/>
        </a:xfrm>
      </p:grpSpPr>
      <p:sp>
        <p:nvSpPr>
          <p:cNvPr id="469" name="Google Shape;469;p1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1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1" name="Google Shape;471;p1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2" name="Shape 472"/>
        <p:cNvGrpSpPr/>
        <p:nvPr/>
      </p:nvGrpSpPr>
      <p:grpSpPr>
        <a:xfrm>
          <a:off x="0" y="0"/>
          <a:ext cx="0" cy="0"/>
          <a:chOff x="0" y="0"/>
          <a:chExt cx="0" cy="0"/>
        </a:xfrm>
      </p:grpSpPr>
      <p:sp>
        <p:nvSpPr>
          <p:cNvPr id="473" name="Google Shape;473;p1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5" name="Google Shape;475;p1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6" name="Google Shape;476;p1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7" name="Google Shape;477;p1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8" name="Shape 478"/>
        <p:cNvGrpSpPr/>
        <p:nvPr/>
      </p:nvGrpSpPr>
      <p:grpSpPr>
        <a:xfrm>
          <a:off x="0" y="0"/>
          <a:ext cx="0" cy="0"/>
          <a:chOff x="0" y="0"/>
          <a:chExt cx="0" cy="0"/>
        </a:xfrm>
      </p:grpSpPr>
      <p:sp>
        <p:nvSpPr>
          <p:cNvPr id="479" name="Google Shape;479;p1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1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1" name="Google Shape;481;p1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2" name="Google Shape;482;p1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3" name="Google Shape;483;p1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4" name="Google Shape;484;p1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5" name="Google Shape;485;p1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3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15.jpg"/><Relationship Id="rId2" Type="http://schemas.openxmlformats.org/officeDocument/2006/relationships/image" Target="../media/image1.jpg"/><Relationship Id="rId3" Type="http://schemas.openxmlformats.org/officeDocument/2006/relationships/image" Target="../media/image2.jpg"/><Relationship Id="rId4" Type="http://schemas.openxmlformats.org/officeDocument/2006/relationships/image" Target="../media/image5.jp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6.jpg"/><Relationship Id="rId19" Type="http://schemas.openxmlformats.org/officeDocument/2006/relationships/theme" Target="../theme/theme1.xml"/><Relationship Id="rId6" Type="http://schemas.openxmlformats.org/officeDocument/2006/relationships/image" Target="../media/image14.jpg"/><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3.jpg"/><Relationship Id="rId2" Type="http://schemas.openxmlformats.org/officeDocument/2006/relationships/image" Target="../media/image16.jpg"/><Relationship Id="rId3" Type="http://schemas.openxmlformats.org/officeDocument/2006/relationships/image" Target="../media/image17.jpg"/><Relationship Id="rId4" Type="http://schemas.openxmlformats.org/officeDocument/2006/relationships/image" Target="../media/image19.jpg"/><Relationship Id="rId9" Type="http://schemas.openxmlformats.org/officeDocument/2006/relationships/image" Target="../media/image11.jpg"/><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8.xml"/><Relationship Id="rId27" Type="http://schemas.openxmlformats.org/officeDocument/2006/relationships/slideLayout" Target="../slideLayouts/slideLayout36.xml"/><Relationship Id="rId5" Type="http://schemas.openxmlformats.org/officeDocument/2006/relationships/image" Target="../media/image9.jpg"/><Relationship Id="rId6" Type="http://schemas.openxmlformats.org/officeDocument/2006/relationships/image" Target="../media/image8.jpg"/><Relationship Id="rId7" Type="http://schemas.openxmlformats.org/officeDocument/2006/relationships/image" Target="../media/image7.jpg"/><Relationship Id="rId8" Type="http://schemas.openxmlformats.org/officeDocument/2006/relationships/image" Target="../media/image18.jpg"/><Relationship Id="rId11" Type="http://schemas.openxmlformats.org/officeDocument/2006/relationships/image" Target="../media/image10.jpg"/><Relationship Id="rId10" Type="http://schemas.openxmlformats.org/officeDocument/2006/relationships/image" Target="../media/image4.jpg"/><Relationship Id="rId13" Type="http://schemas.openxmlformats.org/officeDocument/2006/relationships/image" Target="../media/image12.png"/><Relationship Id="rId12" Type="http://schemas.openxmlformats.org/officeDocument/2006/relationships/image" Target="../media/image13.jpg"/><Relationship Id="rId15" Type="http://schemas.openxmlformats.org/officeDocument/2006/relationships/hyperlink" Target="https://icons8.com/" TargetMode="External"/><Relationship Id="rId14" Type="http://schemas.openxmlformats.org/officeDocument/2006/relationships/hyperlink" Target="https://icons8.com/illustrations/author/5ec7b0e101d0360016f3d1b3" TargetMode="Externa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3.xml"/><Relationship Id="rId1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2.xml"/><Relationship Id="rId12"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0.jpg"/><Relationship Id="rId2" Type="http://schemas.openxmlformats.org/officeDocument/2006/relationships/image" Target="../media/image23.jpg"/><Relationship Id="rId3" Type="http://schemas.openxmlformats.org/officeDocument/2006/relationships/image" Target="../media/image24.jpg"/><Relationship Id="rId4" Type="http://schemas.openxmlformats.org/officeDocument/2006/relationships/image" Target="../media/image21.jpg"/><Relationship Id="rId9" Type="http://schemas.openxmlformats.org/officeDocument/2006/relationships/slideLayout" Target="../slideLayouts/slideLayout63.xml"/><Relationship Id="rId5" Type="http://schemas.openxmlformats.org/officeDocument/2006/relationships/image" Target="../media/image22.jpg"/><Relationship Id="rId6" Type="http://schemas.openxmlformats.org/officeDocument/2006/relationships/image" Target="../media/image28.jpg"/><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theme" Target="../theme/theme4.xml"/><Relationship Id="rId18"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5.xml"/><Relationship Id="rId1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0"/>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 name="Google Shape;7;p10"/>
          <p:cNvGrpSpPr/>
          <p:nvPr/>
        </p:nvGrpSpPr>
        <p:grpSpPr>
          <a:xfrm>
            <a:off x="0" y="0"/>
            <a:ext cx="10080720" cy="4114800"/>
            <a:chOff x="0" y="0"/>
            <a:chExt cx="10080720" cy="4114800"/>
          </a:xfrm>
        </p:grpSpPr>
        <p:sp>
          <p:nvSpPr>
            <p:cNvPr id="8" name="Google Shape;8;p10"/>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0"/>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0"/>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0"/>
            <p:cNvSpPr/>
            <p:nvPr/>
          </p:nvSpPr>
          <p:spPr>
            <a:xfrm>
              <a:off x="6583680" y="1463040"/>
              <a:ext cx="1554480" cy="457200"/>
            </a:xfrm>
            <a:prstGeom prst="rect">
              <a:avLst/>
            </a:prstGeom>
            <a:solidFill>
              <a:srgbClr val="B2B2B2">
                <a:alpha val="6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0"/>
            <p:cNvSpPr/>
            <p:nvPr/>
          </p:nvSpPr>
          <p:spPr>
            <a:xfrm>
              <a:off x="7315200" y="1920240"/>
              <a:ext cx="1463040" cy="1645920"/>
            </a:xfrm>
            <a:prstGeom prst="rect">
              <a:avLst/>
            </a:prstGeom>
            <a:solidFill>
              <a:srgbClr val="B2B2B2">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6766560" y="0"/>
              <a:ext cx="274320" cy="1005840"/>
            </a:xfrm>
            <a:prstGeom prst="rect">
              <a:avLst/>
            </a:prstGeom>
            <a:solidFill>
              <a:srgbClr val="2F4550">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0"/>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0"/>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0"/>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9" name="Google Shape;79;p14"/>
          <p:cNvGrpSpPr/>
          <p:nvPr/>
        </p:nvGrpSpPr>
        <p:grpSpPr>
          <a:xfrm>
            <a:off x="7406640" y="3566160"/>
            <a:ext cx="2377440" cy="4297680"/>
            <a:chOff x="7406640" y="3566160"/>
            <a:chExt cx="2377440" cy="4297680"/>
          </a:xfrm>
        </p:grpSpPr>
        <p:sp>
          <p:nvSpPr>
            <p:cNvPr id="80" name="Google Shape;80;p14"/>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961120" y="3566160"/>
              <a:ext cx="457200" cy="2560320"/>
            </a:xfrm>
            <a:prstGeom prst="rect">
              <a:avLst/>
            </a:prstGeom>
            <a:blipFill rotWithShape="1">
              <a:blip r:embed="rId2">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503920" y="5120640"/>
              <a:ext cx="1280160" cy="91440"/>
            </a:xfrm>
            <a:prstGeom prst="rect">
              <a:avLst/>
            </a:prstGeom>
            <a:solidFill>
              <a:srgbClr val="CCCCCC">
                <a:alpha val="7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321040" y="5303520"/>
              <a:ext cx="914400" cy="91440"/>
            </a:xfrm>
            <a:prstGeom prst="rect">
              <a:avLst/>
            </a:prstGeom>
            <a:solidFill>
              <a:srgbClr val="CCCCCC">
                <a:alpha val="7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8869680" y="5486400"/>
              <a:ext cx="914400" cy="91440"/>
            </a:xfrm>
            <a:prstGeom prst="rect">
              <a:avLst/>
            </a:prstGeom>
            <a:solidFill>
              <a:srgbClr val="CCCCCC">
                <a:alpha val="7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7406640" y="5303520"/>
              <a:ext cx="457200" cy="2560320"/>
            </a:xfrm>
            <a:prstGeom prst="rect">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rot="10800000">
            <a:off x="1462680" y="-1554480"/>
            <a:ext cx="457200" cy="2560320"/>
          </a:xfrm>
          <a:prstGeom prst="rect">
            <a:avLst/>
          </a:prstGeom>
          <a:blipFill rotWithShape="0">
            <a:blip r:embed="rId4">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0800000">
            <a:off x="639720" y="-365400"/>
            <a:ext cx="457200" cy="2560320"/>
          </a:xfrm>
          <a:prstGeom prst="rect">
            <a:avLst/>
          </a:prstGeom>
          <a:blipFill rotWithShape="0">
            <a:blip r:embed="rId5">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0800000">
            <a:off x="273960" y="548640"/>
            <a:ext cx="1280160" cy="91440"/>
          </a:xfrm>
          <a:prstGeom prst="rect">
            <a:avLst/>
          </a:prstGeom>
          <a:solidFill>
            <a:srgbClr val="CCCCCC">
              <a:alpha val="7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rot="10800000">
            <a:off x="822960" y="365760"/>
            <a:ext cx="914400" cy="91440"/>
          </a:xfrm>
          <a:prstGeom prst="rect">
            <a:avLst/>
          </a:prstGeom>
          <a:solidFill>
            <a:srgbClr val="CCCCCC">
              <a:alpha val="7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273960" y="182880"/>
            <a:ext cx="914400" cy="91440"/>
          </a:xfrm>
          <a:prstGeom prst="rect">
            <a:avLst/>
          </a:prstGeom>
          <a:solidFill>
            <a:srgbClr val="CCCCCC">
              <a:alpha val="7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2194200" y="-2103120"/>
            <a:ext cx="457200" cy="2560320"/>
          </a:xfrm>
          <a:prstGeom prst="rect">
            <a:avLst/>
          </a:prstGeom>
          <a:blipFill rotWithShape="0">
            <a:blip r:embed="rId6">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474720" y="2560320"/>
            <a:ext cx="2743200" cy="2743200"/>
          </a:xfrm>
          <a:prstGeom prst="ellipse">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44" name="Google Shape;144;p12"/>
          <p:cNvGrpSpPr/>
          <p:nvPr/>
        </p:nvGrpSpPr>
        <p:grpSpPr>
          <a:xfrm>
            <a:off x="8540248" y="5065888"/>
            <a:ext cx="1280584" cy="914824"/>
            <a:chOff x="8540248" y="5065888"/>
            <a:chExt cx="1280584" cy="914824"/>
          </a:xfrm>
        </p:grpSpPr>
        <p:sp>
          <p:nvSpPr>
            <p:cNvPr id="145" name="Google Shape;145;p12"/>
            <p:cNvSpPr/>
            <p:nvPr/>
          </p:nvSpPr>
          <p:spPr>
            <a:xfrm flipH="1" rot="10798800">
              <a:off x="9637560" y="5431680"/>
              <a:ext cx="182880" cy="182880"/>
            </a:xfrm>
            <a:prstGeom prst="ellipse">
              <a:avLst/>
            </a:prstGeom>
            <a:blipFill rotWithShape="0">
              <a:blip r:embed="rId1">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flipH="1" rot="10798800">
              <a:off x="9271800" y="5431680"/>
              <a:ext cx="182880" cy="182880"/>
            </a:xfrm>
            <a:prstGeom prst="ellipse">
              <a:avLst/>
            </a:prstGeom>
            <a:blipFill rotWithShape="0">
              <a:blip r:embed="rId2">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rot="10798800">
              <a:off x="8906400" y="5431680"/>
              <a:ext cx="182880" cy="182880"/>
            </a:xfrm>
            <a:prstGeom prst="ellipse">
              <a:avLst/>
            </a:prstGeom>
            <a:blipFill rotWithShape="0">
              <a:blip r:embed="rId3">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rot="10798800">
              <a:off x="8540280" y="5432040"/>
              <a:ext cx="182880" cy="182880"/>
            </a:xfrm>
            <a:prstGeom prst="ellipse">
              <a:avLst/>
            </a:prstGeom>
            <a:blipFill rotWithShape="0">
              <a:blip r:embed="rId4">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rot="10798800">
              <a:off x="8540280" y="5065920"/>
              <a:ext cx="182880" cy="182880"/>
            </a:xfrm>
            <a:prstGeom prst="ellipse">
              <a:avLst/>
            </a:prstGeom>
            <a:blipFill rotWithShape="0">
              <a:blip r:embed="rId5">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flipH="1" rot="10798800">
              <a:off x="8906040" y="5065920"/>
              <a:ext cx="182880" cy="182880"/>
            </a:xfrm>
            <a:prstGeom prst="ellipse">
              <a:avLst/>
            </a:prstGeom>
            <a:blipFill rotWithShape="0">
              <a:blip r:embed="rId6">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flipH="1" rot="10798800">
              <a:off x="9271800" y="5066280"/>
              <a:ext cx="182880" cy="182880"/>
            </a:xfrm>
            <a:prstGeom prst="ellipse">
              <a:avLst/>
            </a:prstGeom>
            <a:blipFill rotWithShape="0">
              <a:blip r:embed="rId7">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rot="10798800">
              <a:off x="9637920" y="5065920"/>
              <a:ext cx="182880" cy="182880"/>
            </a:xfrm>
            <a:prstGeom prst="ellipse">
              <a:avLst/>
            </a:prstGeom>
            <a:blipFill rotWithShape="0">
              <a:blip r:embed="rId8">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rot="10798800">
              <a:off x="9637560" y="5797440"/>
              <a:ext cx="182880" cy="182880"/>
            </a:xfrm>
            <a:prstGeom prst="ellipse">
              <a:avLst/>
            </a:prstGeom>
            <a:blipFill rotWithShape="0">
              <a:blip r:embed="rId9">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rot="10798800">
              <a:off x="9272160" y="5797800"/>
              <a:ext cx="182880" cy="182880"/>
            </a:xfrm>
            <a:prstGeom prst="ellipse">
              <a:avLst/>
            </a:prstGeom>
            <a:blipFill rotWithShape="0">
              <a:blip r:embed="rId10">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rot="10798800">
              <a:off x="8906040" y="5797440"/>
              <a:ext cx="182880" cy="182880"/>
            </a:xfrm>
            <a:prstGeom prst="ellipse">
              <a:avLst/>
            </a:prstGeom>
            <a:blipFill rotWithShape="0">
              <a:blip r:embed="rId11">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rot="10798800">
              <a:off x="8540280" y="5797440"/>
              <a:ext cx="182880" cy="182880"/>
            </a:xfrm>
            <a:prstGeom prst="ellipse">
              <a:avLst/>
            </a:prstGeom>
            <a:blipFill rotWithShape="0">
              <a:blip r:embed="rId12">
                <a:alphaModFix/>
              </a:blip>
              <a:tile algn="tl" flip="none" tx="-7" sx="100000" ty="12" sy="100000"/>
            </a:blipFill>
            <a:ln>
              <a:noFill/>
            </a:ln>
            <a:effectLst>
              <a:outerShdw rotWithShape="0" dir="2700000" dist="103350">
                <a:srgbClr val="808080">
                  <a:alpha val="6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2"/>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2"/>
          <p:cNvPicPr preferRelativeResize="0"/>
          <p:nvPr/>
        </p:nvPicPr>
        <p:blipFill rotWithShape="1">
          <a:blip r:embed="rId13">
            <a:alphaModFix/>
          </a:blip>
          <a:srcRect b="0" l="0" r="0" t="0"/>
          <a:stretch/>
        </p:blipFill>
        <p:spPr>
          <a:xfrm>
            <a:off x="4349520" y="792360"/>
            <a:ext cx="5526000" cy="4145400"/>
          </a:xfrm>
          <a:prstGeom prst="rect">
            <a:avLst/>
          </a:prstGeom>
          <a:noFill/>
          <a:ln>
            <a:noFill/>
          </a:ln>
        </p:spPr>
      </p:pic>
      <p:sp>
        <p:nvSpPr>
          <p:cNvPr id="161" name="Google Shape;161;p12"/>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Illustrations  by </a:t>
            </a:r>
            <a:r>
              <a:rPr b="0" i="0" lang="es-CO" sz="1000" u="sng" cap="none" strike="noStrike">
                <a:solidFill>
                  <a:schemeClr val="hlink"/>
                </a:solidFill>
                <a:latin typeface="Lato"/>
                <a:ea typeface="Lato"/>
                <a:cs typeface="Lato"/>
                <a:sym typeface="Lato"/>
                <a:hlinkClick r:id="rId14"/>
              </a:rPr>
              <a:t>Pixeltrue</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15"/>
              </a:rPr>
              <a:t>icons8</a:t>
            </a:r>
            <a:endParaRPr b="0" i="0" sz="1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 name="Google Shape;212;p16"/>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Google Shape;213;p16"/>
          <p:cNvSpPr/>
          <p:nvPr/>
        </p:nvSpPr>
        <p:spPr>
          <a:xfrm>
            <a:off x="2103480" y="3658320"/>
            <a:ext cx="1645920" cy="1645920"/>
          </a:xfrm>
          <a:prstGeom prst="ellipse">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823320" y="-273240"/>
            <a:ext cx="2194560" cy="2194560"/>
          </a:xfrm>
          <a:prstGeom prst="ellipse">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955640" y="3109680"/>
            <a:ext cx="2194560" cy="2194560"/>
          </a:xfrm>
          <a:prstGeom prst="ellipse">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9601560" y="915120"/>
            <a:ext cx="1645920" cy="1645920"/>
          </a:xfrm>
          <a:prstGeom prst="ellipse">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16"/>
          <p:cNvGrpSpPr/>
          <p:nvPr/>
        </p:nvGrpSpPr>
        <p:grpSpPr>
          <a:xfrm>
            <a:off x="3917826" y="775891"/>
            <a:ext cx="2433707" cy="4339257"/>
            <a:chOff x="3917826" y="775891"/>
            <a:chExt cx="2433707" cy="4339257"/>
          </a:xfrm>
        </p:grpSpPr>
        <p:sp>
          <p:nvSpPr>
            <p:cNvPr id="218" name="Google Shape;218;p16"/>
            <p:cNvSpPr/>
            <p:nvPr/>
          </p:nvSpPr>
          <p:spPr>
            <a:xfrm rot="5330400">
              <a:off x="4853880" y="33789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DEE2E6"/>
            </a:solidFill>
            <a:ln>
              <a:noFill/>
            </a:ln>
          </p:spPr>
        </p:sp>
        <p:sp>
          <p:nvSpPr>
            <p:cNvPr id="219" name="Google Shape;219;p16"/>
            <p:cNvSpPr/>
            <p:nvPr/>
          </p:nvSpPr>
          <p:spPr>
            <a:xfrm rot="5330400">
              <a:off x="4023360" y="234072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CED4DA"/>
            </a:solidFill>
            <a:ln>
              <a:noFill/>
            </a:ln>
          </p:spPr>
        </p:sp>
        <p:sp>
          <p:nvSpPr>
            <p:cNvPr id="220" name="Google Shape;220;p16"/>
            <p:cNvSpPr/>
            <p:nvPr/>
          </p:nvSpPr>
          <p:spPr>
            <a:xfrm rot="5330400">
              <a:off x="4920480" y="207648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ADB5BD"/>
            </a:solidFill>
            <a:ln>
              <a:noFill/>
            </a:ln>
          </p:spPr>
        </p:sp>
        <p:sp>
          <p:nvSpPr>
            <p:cNvPr id="221" name="Google Shape;221;p16"/>
            <p:cNvSpPr/>
            <p:nvPr/>
          </p:nvSpPr>
          <p:spPr>
            <a:xfrm rot="5330400">
              <a:off x="3977280" y="98280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6C757D"/>
            </a:solidFill>
            <a:ln>
              <a:noFill/>
            </a:ln>
          </p:spPr>
        </p:sp>
        <p:sp>
          <p:nvSpPr>
            <p:cNvPr id="222" name="Google Shape;222;p16"/>
            <p:cNvSpPr/>
            <p:nvPr/>
          </p:nvSpPr>
          <p:spPr>
            <a:xfrm rot="5330400">
              <a:off x="4911480" y="74484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343A40"/>
            </a:solidFill>
            <a:ln>
              <a:noFill/>
            </a:ln>
          </p:spPr>
        </p:sp>
        <p:sp>
          <p:nvSpPr>
            <p:cNvPr id="223" name="Google Shape;223;p16"/>
            <p:cNvSpPr/>
            <p:nvPr/>
          </p:nvSpPr>
          <p:spPr>
            <a:xfrm rot="5330400">
              <a:off x="4032000" y="36831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E9ECEF"/>
            </a:solidFill>
            <a:ln>
              <a:noFill/>
            </a:ln>
          </p:spPr>
        </p:sp>
      </p:gr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p2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0"/>
          <p:cNvSpPr/>
          <p:nvPr/>
        </p:nvSpPr>
        <p:spPr>
          <a:xfrm>
            <a:off x="641196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5813280" y="38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7589520" y="2560320"/>
            <a:ext cx="2194560" cy="2194560"/>
          </a:xfrm>
          <a:prstGeom prst="ellipse">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3200400" y="731520"/>
            <a:ext cx="1684800" cy="1645920"/>
          </a:xfrm>
          <a:prstGeom prst="ellipse">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1424160" y="3489120"/>
            <a:ext cx="1684800" cy="1645920"/>
          </a:xfrm>
          <a:prstGeom prst="ellipse">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700920" y="1900080"/>
            <a:ext cx="1402200" cy="1848960"/>
          </a:xfrm>
          <a:custGeom>
            <a:rect b="b" l="l" r="r" t="t"/>
            <a:pathLst>
              <a:path extrusionOk="0" h="5589" w="4827">
                <a:moveTo>
                  <a:pt x="1270" y="0"/>
                </a:moveTo>
                <a:cubicBezTo>
                  <a:pt x="0" y="2540"/>
                  <a:pt x="2540" y="5588"/>
                  <a:pt x="4826" y="508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3931920" y="201168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7724880" y="2103120"/>
            <a:ext cx="779040" cy="1463040"/>
          </a:xfrm>
          <a:custGeom>
            <a:rect b="b" l="l" r="r" t="t"/>
            <a:pathLst>
              <a:path extrusionOk="0" h="4065" w="2795">
                <a:moveTo>
                  <a:pt x="762" y="4064"/>
                </a:moveTo>
                <a:cubicBezTo>
                  <a:pt x="0" y="3301"/>
                  <a:pt x="2794" y="3555"/>
                  <a:pt x="2794" y="2794"/>
                </a:cubicBezTo>
                <a:cubicBezTo>
                  <a:pt x="2794" y="2032"/>
                  <a:pt x="0" y="1778"/>
                  <a:pt x="762" y="2540"/>
                </a:cubicBezTo>
                <a:cubicBezTo>
                  <a:pt x="1524" y="3302"/>
                  <a:pt x="2540" y="508"/>
                  <a:pt x="1524"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1424160" y="47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88720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p2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336" name="Google Shape;336;p22"/>
          <p:cNvGrpSpPr/>
          <p:nvPr/>
        </p:nvGrpSpPr>
        <p:grpSpPr>
          <a:xfrm>
            <a:off x="3570480" y="1225440"/>
            <a:ext cx="5120640" cy="2926080"/>
            <a:chOff x="3570480" y="1225440"/>
            <a:chExt cx="5120640" cy="2926080"/>
          </a:xfrm>
        </p:grpSpPr>
        <p:sp>
          <p:nvSpPr>
            <p:cNvPr id="337" name="Google Shape;337;p22"/>
            <p:cNvSpPr/>
            <p:nvPr/>
          </p:nvSpPr>
          <p:spPr>
            <a:xfrm>
              <a:off x="3570480" y="1528200"/>
              <a:ext cx="4927320" cy="262332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3763800" y="1225440"/>
              <a:ext cx="4927320" cy="2623320"/>
            </a:xfrm>
            <a:prstGeom prst="rect">
              <a:avLst/>
            </a:prstGeom>
            <a:noFill/>
            <a:ln cap="flat" cmpd="sng" w="18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2"/>
          <p:cNvGrpSpPr/>
          <p:nvPr/>
        </p:nvGrpSpPr>
        <p:grpSpPr>
          <a:xfrm>
            <a:off x="-2093780" y="-402082"/>
            <a:ext cx="4946421" cy="8521304"/>
            <a:chOff x="-2093780" y="-402082"/>
            <a:chExt cx="4946421" cy="8521304"/>
          </a:xfrm>
        </p:grpSpPr>
        <p:sp>
          <p:nvSpPr>
            <p:cNvPr id="340" name="Google Shape;340;p22"/>
            <p:cNvSpPr/>
            <p:nvPr/>
          </p:nvSpPr>
          <p:spPr>
            <a:xfrm>
              <a:off x="-893160" y="4486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2"/>
            <p:cNvSpPr/>
            <p:nvPr/>
          </p:nvSpPr>
          <p:spPr>
            <a:xfrm rot="5358000">
              <a:off x="-897480" y="5153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2"/>
            <p:cNvSpPr/>
            <p:nvPr/>
          </p:nvSpPr>
          <p:spPr>
            <a:xfrm>
              <a:off x="-228960" y="5161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2"/>
            <p:cNvSpPr/>
            <p:nvPr/>
          </p:nvSpPr>
          <p:spPr>
            <a:xfrm rot="5358000">
              <a:off x="-219960" y="448884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2"/>
            <p:cNvSpPr/>
            <p:nvPr/>
          </p:nvSpPr>
          <p:spPr>
            <a:xfrm>
              <a:off x="-228960" y="3826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rot="5358000">
              <a:off x="-1586160" y="44946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rot="5358000">
              <a:off x="-223848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rot="5358000">
              <a:off x="-8971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rot="5358000">
              <a:off x="-222120" y="3154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455040" y="4477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rot="5358000">
              <a:off x="4705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158840" y="5170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1561680" y="51627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rot="5358000">
              <a:off x="46152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flipH="1" rot="-5358000">
              <a:off x="-232200" y="17938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flipH="1" rot="-5358000">
              <a:off x="419760" y="2469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2"/>
            <p:cNvSpPr/>
            <p:nvPr/>
          </p:nvSpPr>
          <p:spPr>
            <a:xfrm flipH="1">
              <a:off x="-246600" y="2462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1107720" y="1135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rot="5358000">
              <a:off x="1103040" y="18018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rot="5358000">
              <a:off x="414360" y="11430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439200" y="18111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423720" y="451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rot="5358000">
              <a:off x="-246600" y="4388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rot="5358000">
              <a:off x="434880" y="-2462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1779480" y="179460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1106280" y="-257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4">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908280" y="17906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5">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rot="5358000">
              <a:off x="-245880" y="58251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427320" y="58539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6">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236880" y="6494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rot="5358000">
              <a:off x="-929880" y="6501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rot="5358000">
              <a:off x="-246600" y="719712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rot="5358000">
              <a:off x="426600" y="651852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1103400" y="6530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2"/>
          <p:cNvSpPr txBox="1"/>
          <p:nvPr/>
        </p:nvSpPr>
        <p:spPr>
          <a:xfrm>
            <a:off x="3844800" y="1408320"/>
            <a:ext cx="1097280" cy="122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0"/>
              <a:buFont typeface="Arial"/>
              <a:buNone/>
            </a:pPr>
            <a:r>
              <a:rPr b="0" i="0" lang="es-CO"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sp>
        <p:nvSpPr>
          <p:cNvPr id="375" name="Google Shape;375;p22"/>
          <p:cNvSpPr txBox="1"/>
          <p:nvPr/>
        </p:nvSpPr>
        <p:spPr>
          <a:xfrm>
            <a:off x="7868160" y="3039840"/>
            <a:ext cx="1097280" cy="111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0" i="0" lang="es-CO" sz="7200" u="none" cap="none" strike="noStrike">
                <a:solidFill>
                  <a:srgbClr val="000000"/>
                </a:solidFill>
                <a:latin typeface="Arial"/>
                <a:ea typeface="Arial"/>
                <a:cs typeface="Arial"/>
                <a:sym typeface="Arial"/>
              </a:rPr>
              <a:t>”</a:t>
            </a:r>
            <a:endParaRPr b="0" i="0" sz="7200" u="none" cap="none" strike="noStrike">
              <a:solidFill>
                <a:srgbClr val="000000"/>
              </a:solidFill>
              <a:latin typeface="Arial"/>
              <a:ea typeface="Arial"/>
              <a:cs typeface="Arial"/>
              <a:sym typeface="Arial"/>
            </a:endParaRPr>
          </a:p>
        </p:txBody>
      </p:sp>
      <p:sp>
        <p:nvSpPr>
          <p:cNvPr id="376" name="Google Shape;376;p22"/>
          <p:cNvSpPr/>
          <p:nvPr/>
        </p:nvSpPr>
        <p:spPr>
          <a:xfrm>
            <a:off x="8538120" y="387720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7372080" y="4974480"/>
            <a:ext cx="1684800" cy="1645920"/>
          </a:xfrm>
          <a:prstGeom prst="ellipse">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7868160" y="-329040"/>
            <a:ext cx="2011680" cy="2011680"/>
          </a:xfrm>
          <a:prstGeom prst="ellipse">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2982960" y="3757320"/>
            <a:ext cx="1044720" cy="30276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0" name="Google Shape;430;p2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26"/>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6"/>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rot="-2635200">
            <a:off x="994320" y="5915880"/>
            <a:ext cx="2588760" cy="731520"/>
          </a:xfrm>
          <a:prstGeom prst="rect">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rot="-2635200">
            <a:off x="-1296720" y="5513760"/>
            <a:ext cx="2588760" cy="731520"/>
          </a:xfrm>
          <a:prstGeom prst="rect">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6"/>
          <p:cNvSpPr/>
          <p:nvPr/>
        </p:nvSpPr>
        <p:spPr>
          <a:xfrm rot="-2635200">
            <a:off x="3682080" y="339480"/>
            <a:ext cx="3457800" cy="922320"/>
          </a:xfrm>
          <a:prstGeom prst="rect">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p:nvPr/>
        </p:nvSpPr>
        <p:spPr>
          <a:xfrm rot="-2635200">
            <a:off x="1446120" y="-758520"/>
            <a:ext cx="2588760" cy="731520"/>
          </a:xfrm>
          <a:prstGeom prst="rect">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rot="-2635200">
            <a:off x="-727200" y="3295080"/>
            <a:ext cx="2588760" cy="513000"/>
          </a:xfrm>
          <a:prstGeom prst="rect">
            <a:avLst/>
          </a:prstGeom>
          <a:solidFill>
            <a:srgbClr val="8D99AE">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25.png"/><Relationship Id="rId8" Type="http://schemas.openxmlformats.org/officeDocument/2006/relationships/image" Target="../media/image3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27.jpg"/><Relationship Id="rId6" Type="http://schemas.openxmlformats.org/officeDocument/2006/relationships/image" Target="../media/image3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3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43.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hyperlink" Target="https://docs.google.com/forms/d/1tgvIQckzmz9nEE0FDnYMW25fcZ1JbT-O1Zua03yRu6s/edit?usp=sharing" TargetMode="External"/><Relationship Id="rId4" Type="http://schemas.openxmlformats.org/officeDocument/2006/relationships/image" Target="../media/image48.png"/><Relationship Id="rId5"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hyperlink" Target="https://docs.google.com/forms/d/1lkU8V5gL8vCi7HLc-XJeNDk4aeoc4Mxywl8OZ3lE0Zw/edit?usp=sharing" TargetMode="External"/><Relationship Id="rId4" Type="http://schemas.openxmlformats.org/officeDocument/2006/relationships/image" Target="../media/image48.png"/><Relationship Id="rId5"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drive.google.com/file/d/1Af8DnEWCZwksVnnr0SaQzAeApLzX0d1g/view?usp=sharing" TargetMode="Externa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37.jp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drive.google.com/file/d/1IPhQtVRxBJ1i5GYT_ilJo2fGeh9MWSyP/view?usp=sharing" TargetMode="Externa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37.jpg"/><Relationship Id="rId4" Type="http://schemas.openxmlformats.org/officeDocument/2006/relationships/image" Target="../media/image54.png"/><Relationship Id="rId5" Type="http://schemas.openxmlformats.org/officeDocument/2006/relationships/hyperlink" Target="https://docs.google.com/document/d/1SuxjCqoO1MyFwuIPjfgCI2wRM8Vn1Nwz/edit?usp=sharing&amp;ouid=115870711794471100246&amp;rtpof=true&amp;sd=true" TargetMode="External"/><Relationship Id="rId6" Type="http://schemas.openxmlformats.org/officeDocument/2006/relationships/hyperlink" Target="https://docs.google.com/spreadsheets/d/1bbsTcDLoTST1n2tOmS_eGILbVvNlQXDS/edit?usp=sharing&amp;ouid=115870711794471100246&amp;rtpof=true&amp;sd=tru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7.jp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37.jp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37.jpg"/><Relationship Id="rId4" Type="http://schemas.openxmlformats.org/officeDocument/2006/relationships/image" Target="../media/image51.png"/><Relationship Id="rId5" Type="http://schemas.openxmlformats.org/officeDocument/2006/relationships/hyperlink" Target="https://docs.google.com/document/d/1B1OrJyPPUYjx3su2Ofx9H5NrnFJSaRZm/edit?usp=sharing&amp;ouid=115870711794471100246&amp;rtpof=true&amp;sd=tru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viewer.diagrams.net/?tags=%7B%7D&amp;highlight=0000ff&amp;edit=_blank&amp;layers=1&amp;nav=1&amp;title=SMIEP.drawio#R7V1Zd6s2EP41frQPaGF5zNb0ts25aW%2BXtG%2FEKDanGFyWxOmvrzCLrUHGBLM5bh5yjMDCzHya5dNITPDNanMfWOvlg28zd4IUezPBtxOEDM3g%2F5OG97RB1aiatiwCx87adg3fnH9Z1qhkrbFjs1C4MPJ9N3LWYuPc9zw2j4Q2Kwj8N%2FGyF98V77q2FqzU8G1uueXWPxw7WmbPhfRd%2B%2FfMWSzzO6uamZ5ZWfnF2ZOES8v23%2Faa8N0E3wS%2BH6WfVpsb5ibCy%2BWSfu%2B7A2eLHxYwL6rzhUD%2F68F93Tw83D%2F9aN2jp%2BkPytepStNuXi03zp44%2B7XRey6CwI89myW9KBN8%2FbZ0IvZtbc2Ts29c6bxtGa1cfqTyjy%2BO6974rh%2FwY8%2F3%2BEXX5R%2Ba%2FfZXFkRss9eU%2FfB75q9YFLzzS%2FKzWibEDEbTAh9vO6VouaSXgkL0rNXKkLAoet8Ji3%2FI5CWX3dT71fh9FWvsq%2FHjD2%2FXWJkqb1O1JLore%2BV4ThgFXNNBSY4cAOvkY7xyr%2BZRIqHrRAIOB9tP1jNzH%2F3QiRzf45c8%2B1Hkr%2FYuuHKdRXIi8oG8%2FThyHY%2FdFPBX2pE4FgWOtbK8sUTcWlfCRiVhf12zTyBng4qCRnRgQeOSoNGMH3%2FxnLljBYmkWehMbvDkGnsl0fP%2BuWFmx81EGwilRJCcisqSU2UmwehKdOS4LWWefZV4JX40d60wdOaiXNjGiZ4ydCWf%2F0w%2BzzD4y07ebvauvH3fO3hkgcOfiQV5m8ef7ym%2FR3Lw5%2F7BrqPtUd7TQSWFfhzM2fHRGlnBgkXHwcZswQmXVb6nUirRaN4WMNeKnFfRdcvUnN3h0Xf4kxWIoro4FqHnSB87%2B9K%2BpwX9FI4oH9Ogn1QspX62mCseujkMa7j0ujBUO4Kh0g8M84DxvGCoHnIJH8UhUiAO%2BwWidjoQbStcbkPPw6ik1TCUQi77ViegwzVBp48KdNRsx%2FZRIvYDsdsx5AwJ5DRrlUQfLhfY9Rdv7sY2KxoXUaHrfVRynWxDRRGMVhYczjkm2H5YmUeNK8e2kz6uAx4j%2FWs9b%2FtL0LROnncrAXo9obdSfFUOIRgVFQlvdpPJfk4pi5aUGdIRFlSTe%2BkTkTNVVbFbKvbgv7yErBNl6yVlo5maBKtXccTFyjWTxKtxGFuB45eV3GOsCkeFqgwdq5ol2eFEcr%2BwxTZ%2FLWdVQ4b2RQY0mLhyuuFsYvsuPVzd6N4cl4dTQTQEwVLbxQEyqkBnTz5OLRNPH8diw7Coo8SgORbrhvjjwiJEUNNoSzWPYLprKCKJG1FnBLgS5THw7XgeDeuENeCEsTG4VymTbYn4cEq4LXgUuZXereOxYOAABqSSZPAARi2zbYnsEJDd3HWSaD0cNp4xgPSGj2daIInE3PxEh7LL4wtK6KAHae4tzJreIrdrI3EXGIw%2B3JQRgnkI7jt0aZ0SksPuPEE3LhoS6y0FKTTX%2BlCgK%2Be6bYFuZ97OGHZkXLADJqox%2B014PEB1TE2sIsNQdARQqKszXaU6MnSKKDZQr5jMnT2IXlQQvfzOtW4NG7sgNLbYBbWQ%2F8rHs3r%2BoznXxGhGM2TyADtcdzRDb4Q10FHXA%2FazzSwctARNphYMbAjayWmZU6cWRPDkh93PLOQWBZhn3vLg285LOrMwZEIJCHJtcCoDlamMDxvlXqsOuiTI65KSuYxGYqxh4UHBmJ9aeEBgtVrXxrqFSixp5YHo65VqKB7IEjqsukJnGiRA3MEEsXbID3HXMx2OWmfVPhfuRpZqEiR60aIG5sPB6aEcqS%2FcdVVp9VlwNy5mrTXcQTq3d9yVK3CGxN3YUDeu6K491OnNUMdhYL3vXZalrl3gUsb4nkmy3lpaTlRzZpo6UXRDNRRDUcTqP6xtT2uUEIophfxne%2BtJZJVTF6cLWq0L0pMuZMzppemCgnEhVq9i2pMqygzTBarCqFIFMXtShYy6ujhVVI6K7Gz3qpARN5emCoIqVdGXgZJxGZemClytCoP0o4pyeo%2FTQrc711k53sCTEaUlPySDzmCTEbirvPT0lWcjyEtzOI0lLwU1zBqcLKi97BaLFR605%2BWO%2BNgU8d0m4qgbo8GsHkUtzBBjCgoBWlt8Zord9rb4jJRzqW3Z%2Bz3zWFr0HrC1Hwxeegxmig3Jxik975Igy3w%2BaJwvbqY4R9tIbLYKJtp0uMVB7ZliuOUCLDLt2GaTFsoWznCNOqmNOzoq3FEFWDOizxoWlMFVfEbPNQrkWKp7ZtFCMZL%2BjxYqxpEQLWxTuBvfC2M32kYMjveaFPyObbV6YZSHixlamODud%2Fl1d2neeUYMRYSQk7tNa8v0UiHwqbOPB7JJsGZPz0KeHYzTHts1E%2BWJy2xJ4y9sHq%2BzxILb0yiwuDFIdmFTrUFtBYE7M0o2CuzXVuSA%2Fbwh3fd%2FRxZ2%2F%2Fnu19%2BeXv%2B4ff3N%2FFl%2FrJ9JjGslPNFhjXfzXRlmyt4fEruF5mbwGgVa5g%2FOhl%2BvHneXvleRfKNdiWHfLii4CdhotimC9bPToiK8D2suldu5kUW9bmZY5QhGYt%2FTMiONKJqhq6ppgvFHjBlP4pGuJo5A03LtfphGAnMIU8hH9WnupThucW%2FYNuIQGfqr1jomR4027akyhsfXKYwKyjpIi6dNN5DSIVrVkysoD%2BQw8EZauzmMVLllpgOnO9rcsnBpPTuuEw09YQ02Ny82BhrMy%2FWxU2r1yuT%2BOej8GfetQBWgRmIFiEH28wxCqYilpmuXKNWF7QrE%2BFdTBUcJf3Z7XLVUA7JyivOgqitH26Uz1VLhyIoYTjJFLe402NXmCiPjSglYD2k25kQUKtgqMfg2u6uPkUd9slzuTBiPyqHSgh0hCtgkqTU7AiLA%2FgiPMg1LUsbja85j21bkD1sdQxVR6kaf7LVcbNIisu3weOYfsiGRNrz4W1XvZKf9E%2Fv5iWm4fZfWFb%2BAC2mzO5n38m32MPsyu5s95t3x35v2KN6FN%2B%2FdGSiLyzkStRJGgf83A6%2BAkrwVqv54lcFAfCdVC0iANneKJDtcEgkSINPQBAlVPI7AGE6S%2BrIweXnRaDhDuD9UrxNAUsF1VdJz%2BqLUnud%2FqriXkYQ6SNdmBBX0IIKzQYaQ9uRB8YfX54O53Kk6JD8oVd8ZL3ypHISXPhkkFU6ZIstm%2Ba%2FiyA%2B4AhLj%2FhJ7c27oB64fhlNCaGjr%2Fsmpsrq2vQpXI7HtcFuf0hx87W199CMdDW69jxFk52a9L%2FS1Q%2Fxw9z7e9PLdW43x3X8%3D" TargetMode="Externa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
          <p:cNvSpPr txBox="1"/>
          <p:nvPr/>
        </p:nvSpPr>
        <p:spPr>
          <a:xfrm>
            <a:off x="2160000" y="4324320"/>
            <a:ext cx="4734000" cy="161568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S.M.I.E.P</a:t>
            </a:r>
            <a:endParaRPr b="0" i="0" sz="2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Software de Manejo para Inventarios en Empresas Pequeñas.</a:t>
            </a:r>
            <a:endParaRPr b="0" i="0" sz="2000" u="none" cap="none" strike="noStrike">
              <a:solidFill>
                <a:srgbClr val="000000"/>
              </a:solidFill>
              <a:latin typeface="Arial"/>
              <a:ea typeface="Arial"/>
              <a:cs typeface="Arial"/>
              <a:sym typeface="Arial"/>
            </a:endParaRPr>
          </a:p>
        </p:txBody>
      </p:sp>
      <p:sp>
        <p:nvSpPr>
          <p:cNvPr id="491" name="Google Shape;491;p1"/>
          <p:cNvSpPr txBox="1"/>
          <p:nvPr/>
        </p:nvSpPr>
        <p:spPr>
          <a:xfrm>
            <a:off x="7287825" y="4149150"/>
            <a:ext cx="2377500" cy="165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Sergio Nicolas Bautista Franco, Carlos Alberto Cristancho Parra, Cristian Ferney Silva Urueña</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2338311</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Paola Tatiana Tovar</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13 de septiembre de 2021</a:t>
            </a:r>
            <a:endParaRPr b="0" i="0" sz="1300" u="none" cap="none" strike="noStrike">
              <a:solidFill>
                <a:srgbClr val="000000"/>
              </a:solidFill>
              <a:latin typeface="Arial"/>
              <a:ea typeface="Arial"/>
              <a:cs typeface="Arial"/>
              <a:sym typeface="Arial"/>
            </a:endParaRPr>
          </a:p>
        </p:txBody>
      </p:sp>
      <p:cxnSp>
        <p:nvCxnSpPr>
          <p:cNvPr id="492" name="Google Shape;492;p1"/>
          <p:cNvCxnSpPr/>
          <p:nvPr/>
        </p:nvCxnSpPr>
        <p:spPr>
          <a:xfrm>
            <a:off x="7132320" y="4375440"/>
            <a:ext cx="0" cy="1005840"/>
          </a:xfrm>
          <a:prstGeom prst="straightConnector1">
            <a:avLst/>
          </a:prstGeom>
          <a:noFill/>
          <a:ln cap="flat" cmpd="sng" w="54700">
            <a:solidFill>
              <a:srgbClr val="999999"/>
            </a:solidFill>
            <a:prstDash val="solid"/>
            <a:round/>
            <a:headEnd len="sm" w="sm" type="none"/>
            <a:tailEnd len="sm" w="sm" type="none"/>
          </a:ln>
        </p:spPr>
      </p:cxnSp>
      <p:pic>
        <p:nvPicPr>
          <p:cNvPr id="493" name="Google Shape;493;p1"/>
          <p:cNvPicPr preferRelativeResize="0"/>
          <p:nvPr/>
        </p:nvPicPr>
        <p:blipFill rotWithShape="1">
          <a:blip r:embed="rId3">
            <a:alphaModFix/>
          </a:blip>
          <a:srcRect b="0" l="0" r="0" t="0"/>
          <a:stretch/>
        </p:blipFill>
        <p:spPr>
          <a:xfrm>
            <a:off x="8784177" y="0"/>
            <a:ext cx="1188000" cy="1164250"/>
          </a:xfrm>
          <a:prstGeom prst="rect">
            <a:avLst/>
          </a:prstGeom>
          <a:noFill/>
          <a:ln>
            <a:noFill/>
          </a:ln>
        </p:spPr>
      </p:pic>
      <p:sp>
        <p:nvSpPr>
          <p:cNvPr id="494" name="Google Shape;494;p1"/>
          <p:cNvSpPr/>
          <p:nvPr/>
        </p:nvSpPr>
        <p:spPr>
          <a:xfrm>
            <a:off x="8590680" y="1102350"/>
            <a:ext cx="1575000" cy="4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FE7130"/>
                </a:solidFill>
                <a:latin typeface="Arial"/>
                <a:ea typeface="Arial"/>
                <a:cs typeface="Arial"/>
                <a:sym typeface="Arial"/>
              </a:rPr>
              <a:t>C.E.E.T</a:t>
            </a:r>
            <a:endParaRPr b="0" i="0" sz="1500" u="none" cap="none" strike="noStrike">
              <a:solidFill>
                <a:srgbClr val="000000"/>
              </a:solidFill>
              <a:latin typeface="Arial"/>
              <a:ea typeface="Arial"/>
              <a:cs typeface="Arial"/>
              <a:sym typeface="Arial"/>
            </a:endParaRPr>
          </a:p>
        </p:txBody>
      </p:sp>
      <p:pic>
        <p:nvPicPr>
          <p:cNvPr id="495" name="Google Shape;495;p1"/>
          <p:cNvPicPr preferRelativeResize="0"/>
          <p:nvPr/>
        </p:nvPicPr>
        <p:blipFill rotWithShape="1">
          <a:blip r:embed="rId4">
            <a:alphaModFix/>
          </a:blip>
          <a:srcRect b="0" l="0" r="0" t="0"/>
          <a:stretch/>
        </p:blipFill>
        <p:spPr>
          <a:xfrm>
            <a:off x="4096100" y="2479150"/>
            <a:ext cx="1492275" cy="1547750"/>
          </a:xfrm>
          <a:prstGeom prst="rect">
            <a:avLst/>
          </a:prstGeom>
          <a:noFill/>
          <a:ln>
            <a:noFill/>
          </a:ln>
          <a:effectLst>
            <a:outerShdw blurRad="100013" rotWithShape="0" algn="bl" dir="5400000" dist="38100">
              <a:srgbClr val="000000">
                <a:alpha val="46274"/>
              </a:srgbClr>
            </a:outerShdw>
          </a:effectLst>
        </p:spPr>
      </p:pic>
      <p:pic>
        <p:nvPicPr>
          <p:cNvPr id="496" name="Google Shape;496;p1"/>
          <p:cNvPicPr preferRelativeResize="0"/>
          <p:nvPr/>
        </p:nvPicPr>
        <p:blipFill rotWithShape="1">
          <a:blip r:embed="rId5">
            <a:alphaModFix/>
          </a:blip>
          <a:srcRect b="0" l="0" r="0" t="0"/>
          <a:stretch/>
        </p:blipFill>
        <p:spPr>
          <a:xfrm>
            <a:off x="7392625" y="2123050"/>
            <a:ext cx="1318650" cy="1253975"/>
          </a:xfrm>
          <a:prstGeom prst="rect">
            <a:avLst/>
          </a:prstGeom>
          <a:noFill/>
          <a:ln>
            <a:noFill/>
          </a:ln>
          <a:effectLst>
            <a:outerShdw blurRad="57150" rotWithShape="0" algn="bl" dir="5400000" dist="85725">
              <a:srgbClr val="000000">
                <a:alpha val="46274"/>
              </a:srgbClr>
            </a:outerShdw>
          </a:effectLst>
        </p:spPr>
      </p:pic>
      <p:pic>
        <p:nvPicPr>
          <p:cNvPr id="497" name="Google Shape;497;p1"/>
          <p:cNvPicPr preferRelativeResize="0"/>
          <p:nvPr/>
        </p:nvPicPr>
        <p:blipFill rotWithShape="1">
          <a:blip r:embed="rId6">
            <a:alphaModFix/>
          </a:blip>
          <a:srcRect b="0" l="0" r="0" t="0"/>
          <a:stretch/>
        </p:blipFill>
        <p:spPr>
          <a:xfrm>
            <a:off x="972000" y="2051325"/>
            <a:ext cx="1188000" cy="1521399"/>
          </a:xfrm>
          <a:prstGeom prst="rect">
            <a:avLst/>
          </a:prstGeom>
          <a:noFill/>
          <a:ln>
            <a:noFill/>
          </a:ln>
          <a:effectLst>
            <a:outerShdw blurRad="57150" rotWithShape="0" algn="bl" dir="5400000" dist="76200">
              <a:srgbClr val="000000">
                <a:alpha val="46274"/>
              </a:srgbClr>
            </a:outerShdw>
          </a:effectLst>
        </p:spPr>
      </p:pic>
      <p:pic>
        <p:nvPicPr>
          <p:cNvPr id="498" name="Google Shape;498;p1"/>
          <p:cNvPicPr preferRelativeResize="0"/>
          <p:nvPr/>
        </p:nvPicPr>
        <p:blipFill rotWithShape="1">
          <a:blip r:embed="rId7">
            <a:alphaModFix/>
          </a:blip>
          <a:srcRect b="0" l="0" r="0" t="0"/>
          <a:stretch/>
        </p:blipFill>
        <p:spPr>
          <a:xfrm>
            <a:off x="4182913" y="-340400"/>
            <a:ext cx="1318649" cy="1317481"/>
          </a:xfrm>
          <a:prstGeom prst="rect">
            <a:avLst/>
          </a:prstGeom>
          <a:noFill/>
          <a:ln>
            <a:noFill/>
          </a:ln>
          <a:effectLst>
            <a:outerShdw blurRad="57150" rotWithShape="0" algn="bl" dir="5400000" dist="57150">
              <a:srgbClr val="000000">
                <a:alpha val="46274"/>
              </a:srgbClr>
            </a:outerShdw>
          </a:effectLst>
        </p:spPr>
      </p:pic>
      <p:pic>
        <p:nvPicPr>
          <p:cNvPr id="499" name="Google Shape;499;p1"/>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
          <p:cNvSpPr txBox="1"/>
          <p:nvPr/>
        </p:nvSpPr>
        <p:spPr>
          <a:xfrm>
            <a:off x="457200" y="1546928"/>
            <a:ext cx="5120700" cy="277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0" i="0" lang="es-CO" sz="1500" u="none" cap="none" strike="noStrike">
                <a:solidFill>
                  <a:srgbClr val="333333"/>
                </a:solidFill>
                <a:latin typeface="Arial"/>
                <a:ea typeface="Arial"/>
                <a:cs typeface="Arial"/>
                <a:sym typeface="Arial"/>
              </a:rPr>
              <a:t>La base de este proyecto es crear un software  que permita a empresas pequeñas tener un control total de la información de todos sus productos con un inventario automatizado. Se pretende facilitar los procesos de almacenaje, ingresos y egresos de productos para poder obtener resultados de ganancia más exactos. Además de permitir un usuario administrador que verifique las ventas diarias y poder juzgar los productos de mayor demanda y cuales son aquellos que no es conveniente surtir a corto plazo.</a:t>
            </a:r>
            <a:endParaRPr b="0" i="0" sz="1500" u="none" cap="none" strike="noStrike">
              <a:solidFill>
                <a:srgbClr val="333333"/>
              </a:solidFill>
              <a:latin typeface="Arial"/>
              <a:ea typeface="Arial"/>
              <a:cs typeface="Arial"/>
              <a:sym typeface="Arial"/>
            </a:endParaRPr>
          </a:p>
        </p:txBody>
      </p:sp>
      <p:sp>
        <p:nvSpPr>
          <p:cNvPr id="583" name="Google Shape;583;p9"/>
          <p:cNvSpPr txBox="1"/>
          <p:nvPr/>
        </p:nvSpPr>
        <p:spPr>
          <a:xfrm>
            <a:off x="274320" y="365760"/>
            <a:ext cx="3566100" cy="471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Delimitación</a:t>
            </a:r>
            <a:endParaRPr b="0" i="0" sz="2200" u="none" cap="none" strike="noStrike">
              <a:solidFill>
                <a:srgbClr val="000000"/>
              </a:solidFill>
              <a:latin typeface="Arial"/>
              <a:ea typeface="Arial"/>
              <a:cs typeface="Arial"/>
              <a:sym typeface="Arial"/>
            </a:endParaRPr>
          </a:p>
        </p:txBody>
      </p:sp>
      <p:sp>
        <p:nvSpPr>
          <p:cNvPr id="584" name="Google Shape;584;p9"/>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85" name="Google Shape;585;p9"/>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pic>
        <p:nvPicPr>
          <p:cNvPr id="586" name="Google Shape;586;p9"/>
          <p:cNvPicPr preferRelativeResize="0"/>
          <p:nvPr/>
        </p:nvPicPr>
        <p:blipFill rotWithShape="1">
          <a:blip r:embed="rId6">
            <a:alphaModFix/>
          </a:blip>
          <a:srcRect b="0" l="0" r="0" t="0"/>
          <a:stretch/>
        </p:blipFill>
        <p:spPr>
          <a:xfrm>
            <a:off x="5902000" y="1190525"/>
            <a:ext cx="4037100" cy="4094400"/>
          </a:xfrm>
          <a:prstGeom prst="diamond">
            <a:avLst/>
          </a:prstGeom>
          <a:noFill/>
          <a:ln>
            <a:noFill/>
          </a:ln>
        </p:spPr>
      </p:pic>
      <p:sp>
        <p:nvSpPr>
          <p:cNvPr id="587" name="Google Shape;587;p9"/>
          <p:cNvSpPr/>
          <p:nvPr/>
        </p:nvSpPr>
        <p:spPr>
          <a:xfrm>
            <a:off x="4917225" y="5013100"/>
            <a:ext cx="2506500" cy="4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f02f80bedd_1_16"/>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Técnicas de recolección de datos</a:t>
            </a:r>
            <a:endParaRPr b="1" i="0" sz="2500" u="none" cap="none" strike="noStrike">
              <a:solidFill>
                <a:srgbClr val="000000"/>
              </a:solidFill>
              <a:latin typeface="Montserrat"/>
              <a:ea typeface="Montserrat"/>
              <a:cs typeface="Montserrat"/>
              <a:sym typeface="Montserrat"/>
            </a:endParaRPr>
          </a:p>
        </p:txBody>
      </p:sp>
      <p:sp>
        <p:nvSpPr>
          <p:cNvPr id="593" name="Google Shape;593;gf02f80bedd_1_1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4" name="Google Shape;594;gf02f80bedd_1_16"/>
          <p:cNvPicPr preferRelativeResize="0"/>
          <p:nvPr/>
        </p:nvPicPr>
        <p:blipFill rotWithShape="1">
          <a:blip r:embed="rId3">
            <a:alphaModFix/>
          </a:blip>
          <a:srcRect b="0" l="0" r="0" t="0"/>
          <a:stretch/>
        </p:blipFill>
        <p:spPr>
          <a:xfrm>
            <a:off x="4864175" y="1100325"/>
            <a:ext cx="4489149" cy="3469885"/>
          </a:xfrm>
          <a:prstGeom prst="rect">
            <a:avLst/>
          </a:prstGeom>
          <a:noFill/>
          <a:ln>
            <a:noFill/>
          </a:ln>
        </p:spPr>
      </p:pic>
      <p:pic>
        <p:nvPicPr>
          <p:cNvPr id="595" name="Google Shape;595;gf02f80bedd_1_16"/>
          <p:cNvPicPr preferRelativeResize="0"/>
          <p:nvPr/>
        </p:nvPicPr>
        <p:blipFill rotWithShape="1">
          <a:blip r:embed="rId4">
            <a:alphaModFix/>
          </a:blip>
          <a:srcRect b="0" l="0" r="0" t="0"/>
          <a:stretch/>
        </p:blipFill>
        <p:spPr>
          <a:xfrm>
            <a:off x="8398625" y="0"/>
            <a:ext cx="1682000" cy="1339075"/>
          </a:xfrm>
          <a:prstGeom prst="rect">
            <a:avLst/>
          </a:prstGeom>
          <a:noFill/>
          <a:ln>
            <a:noFill/>
          </a:ln>
        </p:spPr>
      </p:pic>
      <p:sp>
        <p:nvSpPr>
          <p:cNvPr id="596" name="Google Shape;596;gf02f80bedd_1_16"/>
          <p:cNvSpPr txBox="1"/>
          <p:nvPr/>
        </p:nvSpPr>
        <p:spPr>
          <a:xfrm>
            <a:off x="355275" y="2049575"/>
            <a:ext cx="47550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Estas preguntas de cuestionario serán realizadas a las principales personas dentro de la jerarquía de Tienda Express (Dueños, Empleado (Hijo) y Clientes), pues de ellos en su entorno profesional manejando esta pequeña empresa conocen cada detalle de la misma y nos pueden brindar la información más eficiente en cuanto al manejo que a esta se le da. Como la información referente a que ellos llevan el control de los pedidos a proveedores en un cuaderno. Para ello se propicia el uso de la siguiente técnica de recolección con una metodología de embudo pirámide y mixta.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f02f80bedd_3_0"/>
          <p:cNvSpPr txBox="1"/>
          <p:nvPr/>
        </p:nvSpPr>
        <p:spPr>
          <a:xfrm>
            <a:off x="568071" y="609575"/>
            <a:ext cx="5990400" cy="3518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los propietarios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a:t>
            </a:r>
            <a:r>
              <a:rPr b="1" lang="es-CO">
                <a:solidFill>
                  <a:srgbClr val="808080"/>
                </a:solidFill>
                <a:latin typeface="Montserrat"/>
                <a:ea typeface="Montserrat"/>
                <a:cs typeface="Montserrat"/>
                <a:sym typeface="Montserrat"/>
              </a:rPr>
              <a:t>cuestionarios</a:t>
            </a:r>
            <a:r>
              <a:rPr b="1" i="0" lang="es-CO" sz="1400" u="none" cap="none" strike="noStrike">
                <a:solidFill>
                  <a:srgbClr val="808080"/>
                </a:solidFill>
                <a:latin typeface="Montserrat"/>
                <a:ea typeface="Montserrat"/>
                <a:cs typeface="Montserrat"/>
                <a:sym typeface="Montserrat"/>
              </a:rPr>
              <a:t>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¿Usted cree que el orden que lleva en sus productos es eficiente para tener un control eficaz?</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De presentar pérdidas a causa de un producto dañado o caducado, ¿esas pérdidas estaban registradas con anterioridad o fueron imprevistas? ¿cómo manejan estos casos?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¿El negocio ha funcionado correctamente llevando los pedidos de productos registrados en un cuaderno?</a:t>
            </a:r>
            <a:endParaRPr b="0" i="0" sz="1800" u="none" cap="none" strike="noStrike">
              <a:solidFill>
                <a:srgbClr val="000000"/>
              </a:solidFill>
              <a:latin typeface="Arial"/>
              <a:ea typeface="Arial"/>
              <a:cs typeface="Arial"/>
              <a:sym typeface="Arial"/>
            </a:endParaRPr>
          </a:p>
        </p:txBody>
      </p:sp>
      <p:pic>
        <p:nvPicPr>
          <p:cNvPr id="602" name="Google Shape;602;gf02f80bedd_3_0"/>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03" name="Google Shape;603;gf02f80bedd_3_0"/>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fd2f55b9cd_0_0"/>
          <p:cNvSpPr txBox="1"/>
          <p:nvPr/>
        </p:nvSpPr>
        <p:spPr>
          <a:xfrm>
            <a:off x="3751796" y="1076225"/>
            <a:ext cx="5990400" cy="3219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los propietarios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a:t>
            </a:r>
            <a:r>
              <a:rPr b="1" lang="es-CO">
                <a:solidFill>
                  <a:srgbClr val="808080"/>
                </a:solidFill>
                <a:latin typeface="Montserrat"/>
                <a:ea typeface="Montserrat"/>
                <a:cs typeface="Montserrat"/>
                <a:sym typeface="Montserrat"/>
              </a:rPr>
              <a:t>cuestionarios</a:t>
            </a:r>
            <a:r>
              <a:rPr b="1" i="0" lang="es-CO" sz="1400" u="none" cap="none" strike="noStrike">
                <a:solidFill>
                  <a:srgbClr val="808080"/>
                </a:solidFill>
                <a:latin typeface="Montserrat"/>
                <a:ea typeface="Montserrat"/>
                <a:cs typeface="Montserrat"/>
                <a:sym typeface="Montserrat"/>
              </a:rPr>
              <a:t>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None/>
            </a:pPr>
            <a:r>
              <a:rPr lang="es-CO" sz="1800">
                <a:solidFill>
                  <a:schemeClr val="dk1"/>
                </a:solidFill>
                <a:latin typeface="Calibri"/>
                <a:ea typeface="Calibri"/>
                <a:cs typeface="Calibri"/>
                <a:sym typeface="Calibri"/>
              </a:rPr>
              <a:t>Al aplicar las técnicas de recolección, se pudo evidenciar un claro descontento en cuanto a lo que se ha hecho últimamente con el manejo del producto en la tienda, por lo que los encargados manifiestan que «funciona, pero no es lo mejor», cuando se les pregunta si la metodología que usan actualmente funciona correctamente.</a:t>
            </a:r>
            <a:endParaRPr b="0" i="0" sz="1800" u="none" cap="none" strike="noStrike">
              <a:solidFill>
                <a:srgbClr val="000000"/>
              </a:solidFill>
              <a:latin typeface="Arial"/>
              <a:ea typeface="Arial"/>
              <a:cs typeface="Arial"/>
              <a:sym typeface="Arial"/>
            </a:endParaRPr>
          </a:p>
        </p:txBody>
      </p:sp>
      <p:pic>
        <p:nvPicPr>
          <p:cNvPr id="609" name="Google Shape;609;gfd2f55b9cd_0_0"/>
          <p:cNvPicPr preferRelativeResize="0"/>
          <p:nvPr/>
        </p:nvPicPr>
        <p:blipFill>
          <a:blip r:embed="rId4">
            <a:alphaModFix/>
          </a:blip>
          <a:stretch>
            <a:fillRect/>
          </a:stretch>
        </p:blipFill>
        <p:spPr>
          <a:xfrm>
            <a:off x="-31025" y="431450"/>
            <a:ext cx="3638271" cy="19100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f02f80bedd_3_18"/>
          <p:cNvSpPr txBox="1"/>
          <p:nvPr/>
        </p:nvSpPr>
        <p:spPr>
          <a:xfrm>
            <a:off x="39171" y="713375"/>
            <a:ext cx="6439500" cy="34605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vendedor</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chemeClr val="dk1"/>
              </a:buClr>
              <a:buSzPts val="1800"/>
              <a:buFont typeface="Arial"/>
              <a:buNone/>
            </a:pPr>
            <a:r>
              <a:rPr b="1" i="0" lang="es-CO" sz="1400" u="none" cap="none" strike="noStrike">
                <a:solidFill>
                  <a:srgbClr val="808080"/>
                </a:solidFill>
                <a:latin typeface="Montserrat"/>
                <a:ea typeface="Montserrat"/>
                <a:cs typeface="Montserrat"/>
                <a:sym typeface="Montserrat"/>
              </a:rPr>
              <a:t>Los </a:t>
            </a:r>
            <a:r>
              <a:rPr b="1" lang="es-CO">
                <a:solidFill>
                  <a:srgbClr val="808080"/>
                </a:solidFill>
                <a:latin typeface="Montserrat"/>
                <a:ea typeface="Montserrat"/>
                <a:cs typeface="Montserrat"/>
                <a:sym typeface="Montserrat"/>
              </a:rPr>
              <a:t>cuestionarios</a:t>
            </a:r>
            <a:r>
              <a:rPr b="1" i="0" lang="es-CO" sz="1400" u="none" cap="none" strike="noStrike">
                <a:solidFill>
                  <a:srgbClr val="808080"/>
                </a:solidFill>
                <a:latin typeface="Montserrat"/>
                <a:ea typeface="Montserrat"/>
                <a:cs typeface="Montserrat"/>
                <a:sym typeface="Montserrat"/>
              </a:rPr>
              <a:t>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¿Han organizado sus técnicas de registro de ventas?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 ¿Ha visto que sus padres conozcan de un faltante de dinero o producto al finalizar el día o que lleven algún proceso si sucede esto?</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¿Sus padres mantienen el inventario de los productos de forma organizada cuando lo reciben de los proveedores? ¿Cómo lo hacen?</a:t>
            </a:r>
            <a:endParaRPr b="0" i="0" sz="1800" u="none" cap="none" strike="noStrike">
              <a:solidFill>
                <a:schemeClr val="dk1"/>
              </a:solidFill>
              <a:latin typeface="Calibri"/>
              <a:ea typeface="Calibri"/>
              <a:cs typeface="Calibri"/>
              <a:sym typeface="Calibri"/>
            </a:endParaRPr>
          </a:p>
        </p:txBody>
      </p:sp>
      <p:pic>
        <p:nvPicPr>
          <p:cNvPr id="615" name="Google Shape;615;gf02f80bedd_3_18"/>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16" name="Google Shape;616;gf02f80bedd_3_18"/>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fd2f55b9cd_0_19"/>
          <p:cNvSpPr txBox="1"/>
          <p:nvPr/>
        </p:nvSpPr>
        <p:spPr>
          <a:xfrm>
            <a:off x="3751796" y="1076225"/>
            <a:ext cx="5990400" cy="3219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lang="es-CO" sz="2200">
                <a:solidFill>
                  <a:schemeClr val="dk1"/>
                </a:solidFill>
                <a:latin typeface="Montserrat"/>
                <a:ea typeface="Montserrat"/>
                <a:cs typeface="Montserrat"/>
                <a:sym typeface="Montserrat"/>
              </a:rPr>
              <a:t>A el vendedor</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a:t>
            </a:r>
            <a:r>
              <a:rPr b="1" lang="es-CO">
                <a:solidFill>
                  <a:srgbClr val="808080"/>
                </a:solidFill>
                <a:latin typeface="Montserrat"/>
                <a:ea typeface="Montserrat"/>
                <a:cs typeface="Montserrat"/>
                <a:sym typeface="Montserrat"/>
              </a:rPr>
              <a:t>cuestionarios</a:t>
            </a:r>
            <a:r>
              <a:rPr b="1" i="0" lang="es-CO" sz="1400" u="none" cap="none" strike="noStrike">
                <a:solidFill>
                  <a:srgbClr val="808080"/>
                </a:solidFill>
                <a:latin typeface="Montserrat"/>
                <a:ea typeface="Montserrat"/>
                <a:cs typeface="Montserrat"/>
                <a:sym typeface="Montserrat"/>
              </a:rPr>
              <a:t>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None/>
            </a:pPr>
            <a:r>
              <a:rPr lang="es-CO" sz="1800">
                <a:solidFill>
                  <a:schemeClr val="dk1"/>
                </a:solidFill>
                <a:latin typeface="Calibri"/>
                <a:ea typeface="Calibri"/>
                <a:cs typeface="Calibri"/>
                <a:sym typeface="Calibri"/>
              </a:rPr>
              <a:t>Al aplicar las técnicas de recolección, se pudo evidenciar que este testifica que hay situaciones en las que hay un desconocimiento de productos faltantes y que se ve una falta de recolección de datos en cuanto al producto y las ventas del mismo, pues esto genera imposibilidad de una venta más eficaz, dado que en ocasiones no se halla el producto o está escaso en la tienda.</a:t>
            </a:r>
            <a:endParaRPr b="0" i="0" sz="1800" u="none" cap="none" strike="noStrike">
              <a:solidFill>
                <a:srgbClr val="000000"/>
              </a:solidFill>
              <a:latin typeface="Arial"/>
              <a:ea typeface="Arial"/>
              <a:cs typeface="Arial"/>
              <a:sym typeface="Arial"/>
            </a:endParaRPr>
          </a:p>
        </p:txBody>
      </p:sp>
      <p:pic>
        <p:nvPicPr>
          <p:cNvPr id="622" name="Google Shape;622;gfd2f55b9cd_0_19"/>
          <p:cNvPicPr preferRelativeResize="0"/>
          <p:nvPr/>
        </p:nvPicPr>
        <p:blipFill>
          <a:blip r:embed="rId4">
            <a:alphaModFix/>
          </a:blip>
          <a:stretch>
            <a:fillRect/>
          </a:stretch>
        </p:blipFill>
        <p:spPr>
          <a:xfrm>
            <a:off x="-31025" y="431450"/>
            <a:ext cx="3638271" cy="191009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f02f80bedd_3_27"/>
          <p:cNvSpPr txBox="1"/>
          <p:nvPr/>
        </p:nvSpPr>
        <p:spPr>
          <a:xfrm>
            <a:off x="0" y="1040975"/>
            <a:ext cx="6576600" cy="26574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chemeClr val="dk1"/>
              </a:buClr>
              <a:buSzPts val="1800"/>
              <a:buFont typeface="Arial"/>
              <a:buNone/>
            </a:pPr>
            <a:r>
              <a:rPr b="1" i="0" lang="es-CO" sz="1400" u="none" cap="none" strike="noStrike">
                <a:solidFill>
                  <a:srgbClr val="808080"/>
                </a:solidFill>
                <a:latin typeface="Montserrat"/>
                <a:ea typeface="Montserrat"/>
                <a:cs typeface="Montserrat"/>
                <a:sym typeface="Montserrat"/>
              </a:rPr>
              <a:t>Los </a:t>
            </a:r>
            <a:r>
              <a:rPr b="1" lang="es-CO">
                <a:solidFill>
                  <a:srgbClr val="808080"/>
                </a:solidFill>
                <a:latin typeface="Montserrat"/>
                <a:ea typeface="Montserrat"/>
                <a:cs typeface="Montserrat"/>
                <a:sym typeface="Montserrat"/>
              </a:rPr>
              <a:t>cuestionarios</a:t>
            </a:r>
            <a:r>
              <a:rPr b="1" i="0" lang="es-CO" sz="1400" u="none" cap="none" strike="noStrike">
                <a:solidFill>
                  <a:srgbClr val="808080"/>
                </a:solidFill>
                <a:latin typeface="Montserrat"/>
                <a:ea typeface="Montserrat"/>
                <a:cs typeface="Montserrat"/>
                <a:sym typeface="Montserrat"/>
              </a:rPr>
              <a:t>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Al entrar y analizar la tienda, ¿qué logró identificar?</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En una clasificación de 1 a 10, siendo 10 lo más alto y 1 lo más bajo, ¿cómo calificaría el nivel de organización de la tienda?</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¿Identificó alguna falencia en la atención al cliente causada por la organización interna de la empresa?</a:t>
            </a:r>
            <a:endParaRPr b="1" i="0" sz="1800" u="none" cap="none" strike="noStrike">
              <a:solidFill>
                <a:schemeClr val="dk1"/>
              </a:solidFill>
              <a:latin typeface="Calibri"/>
              <a:ea typeface="Calibri"/>
              <a:cs typeface="Calibri"/>
              <a:sym typeface="Calibri"/>
            </a:endParaRPr>
          </a:p>
        </p:txBody>
      </p:sp>
      <p:pic>
        <p:nvPicPr>
          <p:cNvPr id="628" name="Google Shape;628;gf02f80bedd_3_27"/>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29" name="Google Shape;629;gf02f80bedd_3_27"/>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fd2f55b9cd_0_24"/>
          <p:cNvSpPr txBox="1"/>
          <p:nvPr/>
        </p:nvSpPr>
        <p:spPr>
          <a:xfrm>
            <a:off x="3751796" y="1076225"/>
            <a:ext cx="5990400" cy="3518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lang="es-CO" sz="2200">
                <a:solidFill>
                  <a:schemeClr val="dk1"/>
                </a:solidFill>
                <a:latin typeface="Montserrat"/>
                <a:ea typeface="Montserrat"/>
                <a:cs typeface="Montserrat"/>
                <a:sym typeface="Montserrat"/>
              </a:rPr>
              <a:t>A el 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a:t>
            </a:r>
            <a:r>
              <a:rPr b="1" lang="es-CO">
                <a:solidFill>
                  <a:srgbClr val="808080"/>
                </a:solidFill>
                <a:latin typeface="Montserrat"/>
                <a:ea typeface="Montserrat"/>
                <a:cs typeface="Montserrat"/>
                <a:sym typeface="Montserrat"/>
              </a:rPr>
              <a:t>cuestionarios</a:t>
            </a:r>
            <a:r>
              <a:rPr b="1" i="0" lang="es-CO" sz="1400" u="none" cap="none" strike="noStrike">
                <a:solidFill>
                  <a:srgbClr val="808080"/>
                </a:solidFill>
                <a:latin typeface="Montserrat"/>
                <a:ea typeface="Montserrat"/>
                <a:cs typeface="Montserrat"/>
                <a:sym typeface="Montserrat"/>
              </a:rPr>
              <a:t>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None/>
            </a:pPr>
            <a:r>
              <a:rPr lang="es-CO" sz="1800">
                <a:solidFill>
                  <a:schemeClr val="dk1"/>
                </a:solidFill>
                <a:latin typeface="Calibri"/>
                <a:ea typeface="Calibri"/>
                <a:cs typeface="Calibri"/>
                <a:sym typeface="Calibri"/>
              </a:rPr>
              <a:t>Al aplicar las técnicas de recolección, se pudo evidenciar que el nivel de satisfacción ronda ~ 50 %, pues ellos han podido observar como la falta de un sistema automatizado que ayude a las tareas de toma de inventarios, de productos y registro de ventas impide que se brinde un servicio más eficiente a los clientes, dado que, en ocasiones, no se encuentra el producto que ellos necesitan y los encargados tampoco sabían de su </a:t>
            </a:r>
            <a:r>
              <a:rPr lang="es-CO" sz="1800">
                <a:solidFill>
                  <a:schemeClr val="dk1"/>
                </a:solidFill>
                <a:latin typeface="Calibri"/>
                <a:ea typeface="Calibri"/>
                <a:cs typeface="Calibri"/>
                <a:sym typeface="Calibri"/>
              </a:rPr>
              <a:t>escasez</a:t>
            </a:r>
            <a:r>
              <a:rPr lang="es-CO" sz="1800">
                <a:solidFill>
                  <a:schemeClr val="dk1"/>
                </a:solidFill>
                <a:latin typeface="Calibri"/>
                <a:ea typeface="Calibri"/>
                <a:cs typeface="Calibri"/>
                <a:sym typeface="Calibri"/>
              </a:rPr>
              <a:t>.</a:t>
            </a:r>
            <a:endParaRPr b="0" i="0" sz="1800" u="none" cap="none" strike="noStrike">
              <a:solidFill>
                <a:srgbClr val="000000"/>
              </a:solidFill>
              <a:latin typeface="Arial"/>
              <a:ea typeface="Arial"/>
              <a:cs typeface="Arial"/>
              <a:sym typeface="Arial"/>
            </a:endParaRPr>
          </a:p>
        </p:txBody>
      </p:sp>
      <p:pic>
        <p:nvPicPr>
          <p:cNvPr id="635" name="Google Shape;635;gfd2f55b9cd_0_24"/>
          <p:cNvPicPr preferRelativeResize="0"/>
          <p:nvPr/>
        </p:nvPicPr>
        <p:blipFill>
          <a:blip r:embed="rId4">
            <a:alphaModFix/>
          </a:blip>
          <a:stretch>
            <a:fillRect/>
          </a:stretch>
        </p:blipFill>
        <p:spPr>
          <a:xfrm>
            <a:off x="-31025" y="431450"/>
            <a:ext cx="3638271" cy="19100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f02f80bedd_4_0"/>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Mapas de Proceso -  BPMN</a:t>
            </a:r>
            <a:endParaRPr b="1" i="0" sz="2500" u="none" cap="none" strike="noStrike">
              <a:solidFill>
                <a:srgbClr val="000000"/>
              </a:solidFill>
              <a:latin typeface="Montserrat"/>
              <a:ea typeface="Montserrat"/>
              <a:cs typeface="Montserrat"/>
              <a:sym typeface="Montserrat"/>
            </a:endParaRPr>
          </a:p>
        </p:txBody>
      </p:sp>
      <p:sp>
        <p:nvSpPr>
          <p:cNvPr id="641" name="Google Shape;641;gf02f80bedd_4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2" name="Google Shape;642;gf02f80bedd_4_0"/>
          <p:cNvPicPr preferRelativeResize="0"/>
          <p:nvPr/>
        </p:nvPicPr>
        <p:blipFill rotWithShape="1">
          <a:blip r:embed="rId3">
            <a:alphaModFix/>
          </a:blip>
          <a:srcRect b="0" l="0" r="0" t="0"/>
          <a:stretch/>
        </p:blipFill>
        <p:spPr>
          <a:xfrm>
            <a:off x="5068875" y="808125"/>
            <a:ext cx="3790150" cy="3790150"/>
          </a:xfrm>
          <a:prstGeom prst="rect">
            <a:avLst/>
          </a:prstGeom>
          <a:noFill/>
          <a:ln>
            <a:noFill/>
          </a:ln>
        </p:spPr>
      </p:pic>
      <p:pic>
        <p:nvPicPr>
          <p:cNvPr id="643" name="Google Shape;643;gf02f80bedd_4_0"/>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644" name="Google Shape;644;gf02f80bedd_4_0"/>
          <p:cNvSpPr txBox="1"/>
          <p:nvPr/>
        </p:nvSpPr>
        <p:spPr>
          <a:xfrm>
            <a:off x="342425" y="2205225"/>
            <a:ext cx="469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este espacio se puede encontrar, ver y analizar los diagramas BPMN referentes al proceso actual del proyecto y el correspondiente al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f0b98326a7_0_18"/>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Actual</a:t>
            </a:r>
            <a:endParaRPr b="1" i="0" sz="2500" u="none" cap="none" strike="noStrike">
              <a:solidFill>
                <a:srgbClr val="000000"/>
              </a:solidFill>
              <a:latin typeface="Montserrat"/>
              <a:ea typeface="Montserrat"/>
              <a:cs typeface="Montserrat"/>
              <a:sym typeface="Montserrat"/>
            </a:endParaRPr>
          </a:p>
        </p:txBody>
      </p:sp>
      <p:sp>
        <p:nvSpPr>
          <p:cNvPr id="650" name="Google Shape;650;gf0b98326a7_0_18"/>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1" name="Google Shape;651;gf0b98326a7_0_1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52" name="Google Shape;652;gf0b98326a7_0_18"/>
          <p:cNvPicPr preferRelativeResize="0"/>
          <p:nvPr/>
        </p:nvPicPr>
        <p:blipFill rotWithShape="1">
          <a:blip r:embed="rId4">
            <a:alphaModFix/>
          </a:blip>
          <a:srcRect b="0" l="0" r="0" t="0"/>
          <a:stretch/>
        </p:blipFill>
        <p:spPr>
          <a:xfrm>
            <a:off x="5689250" y="917450"/>
            <a:ext cx="3925990" cy="3341026"/>
          </a:xfrm>
          <a:prstGeom prst="rect">
            <a:avLst/>
          </a:prstGeom>
          <a:noFill/>
          <a:ln>
            <a:noFill/>
          </a:ln>
        </p:spPr>
      </p:pic>
      <p:sp>
        <p:nvSpPr>
          <p:cNvPr id="653" name="Google Shape;653;gf0b98326a7_0_18"/>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del estado actual del proyecto.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
          <p:cNvSpPr txBox="1"/>
          <p:nvPr/>
        </p:nvSpPr>
        <p:spPr>
          <a:xfrm>
            <a:off x="731520" y="1505520"/>
            <a:ext cx="3749040" cy="78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Arial"/>
              <a:buNone/>
            </a:pPr>
            <a:r>
              <a:rPr b="1" i="0" lang="es-CO" sz="4000" u="sng" cap="none" strike="noStrike">
                <a:solidFill>
                  <a:srgbClr val="000000"/>
                </a:solidFill>
                <a:latin typeface="Arial"/>
                <a:ea typeface="Arial"/>
                <a:cs typeface="Arial"/>
                <a:sym typeface="Arial"/>
              </a:rPr>
              <a:t>Problemática</a:t>
            </a:r>
            <a:endParaRPr b="0" i="0" sz="4000" u="none" cap="none" strike="noStrike">
              <a:solidFill>
                <a:srgbClr val="000000"/>
              </a:solidFill>
              <a:latin typeface="Arial"/>
              <a:ea typeface="Arial"/>
              <a:cs typeface="Arial"/>
              <a:sym typeface="Arial"/>
            </a:endParaRPr>
          </a:p>
        </p:txBody>
      </p:sp>
      <p:sp>
        <p:nvSpPr>
          <p:cNvPr id="505" name="Google Shape;505;p3"/>
          <p:cNvSpPr txBox="1"/>
          <p:nvPr/>
        </p:nvSpPr>
        <p:spPr>
          <a:xfrm>
            <a:off x="822949" y="2273400"/>
            <a:ext cx="2012400" cy="401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06" name="Google Shape;506;p3"/>
          <p:cNvSpPr txBox="1"/>
          <p:nvPr/>
        </p:nvSpPr>
        <p:spPr>
          <a:xfrm>
            <a:off x="1097275" y="2885400"/>
            <a:ext cx="5395200" cy="2402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chemeClr val="dk1"/>
              </a:buClr>
              <a:buSzPts val="1600"/>
              <a:buFont typeface="Arial"/>
              <a:buNone/>
            </a:pPr>
            <a:r>
              <a:rPr b="0" i="0" lang="es-CO" sz="1600" u="none" cap="none" strike="noStrike">
                <a:solidFill>
                  <a:srgbClr val="434343"/>
                </a:solidFill>
                <a:latin typeface="Arial"/>
                <a:ea typeface="Arial"/>
                <a:cs typeface="Arial"/>
                <a:sym typeface="Arial"/>
              </a:rPr>
              <a:t>En una tienda de barrio llamada </a:t>
            </a:r>
            <a:r>
              <a:rPr b="1" i="1" lang="es-CO" sz="1600" u="none" cap="none" strike="noStrike">
                <a:solidFill>
                  <a:srgbClr val="434343"/>
                </a:solidFill>
                <a:latin typeface="Arial"/>
                <a:ea typeface="Arial"/>
                <a:cs typeface="Arial"/>
                <a:sym typeface="Arial"/>
              </a:rPr>
              <a:t>Tienda Express,</a:t>
            </a:r>
            <a:r>
              <a:rPr b="0" i="1" lang="es-CO" sz="1600" u="none" cap="none" strike="noStrike">
                <a:solidFill>
                  <a:srgbClr val="434343"/>
                </a:solidFill>
                <a:latin typeface="Arial"/>
                <a:ea typeface="Arial"/>
                <a:cs typeface="Arial"/>
                <a:sym typeface="Arial"/>
              </a:rPr>
              <a:t> </a:t>
            </a:r>
            <a:r>
              <a:rPr b="0" i="0" lang="es-CO" sz="1600" u="none" cap="none" strike="noStrike">
                <a:solidFill>
                  <a:srgbClr val="434343"/>
                </a:solidFill>
                <a:latin typeface="Arial"/>
                <a:ea typeface="Arial"/>
                <a:cs typeface="Arial"/>
                <a:sym typeface="Arial"/>
              </a:rPr>
              <a:t>ubicada en la localidad de </a:t>
            </a:r>
            <a:r>
              <a:rPr b="0" i="0" lang="es-CO" sz="1600" u="sng" cap="none" strike="noStrike">
                <a:solidFill>
                  <a:srgbClr val="434343"/>
                </a:solidFill>
                <a:latin typeface="Arial"/>
                <a:ea typeface="Arial"/>
                <a:cs typeface="Arial"/>
                <a:sym typeface="Arial"/>
              </a:rPr>
              <a:t>Bosa</a:t>
            </a:r>
            <a:r>
              <a:rPr b="0" i="0" lang="es-CO" sz="1600" u="none" cap="none" strike="noStrike">
                <a:solidFill>
                  <a:srgbClr val="434343"/>
                </a:solidFill>
                <a:latin typeface="Arial"/>
                <a:ea typeface="Arial"/>
                <a:cs typeface="Arial"/>
                <a:sym typeface="Arial"/>
              </a:rPr>
              <a:t>, en un sector interno conocido como </a:t>
            </a:r>
            <a:r>
              <a:rPr b="0" i="0" lang="es-CO" sz="1600" u="sng" cap="none" strike="noStrike">
                <a:solidFill>
                  <a:srgbClr val="434343"/>
                </a:solidFill>
                <a:latin typeface="Arial"/>
                <a:ea typeface="Arial"/>
                <a:cs typeface="Arial"/>
                <a:sym typeface="Arial"/>
              </a:rPr>
              <a:t>Las Atalayas</a:t>
            </a:r>
            <a:r>
              <a:rPr b="0" i="0" lang="es-CO" sz="1600" u="none" cap="none" strike="noStrike">
                <a:solidFill>
                  <a:srgbClr val="434343"/>
                </a:solidFill>
                <a:latin typeface="Arial"/>
                <a:ea typeface="Arial"/>
                <a:cs typeface="Arial"/>
                <a:sym typeface="Arial"/>
              </a:rPr>
              <a:t>, se puede observar c</a:t>
            </a:r>
            <a:r>
              <a:rPr lang="es-CO" sz="1600">
                <a:solidFill>
                  <a:srgbClr val="434343"/>
                </a:solidFill>
              </a:rPr>
              <a:t>o</a:t>
            </a:r>
            <a:r>
              <a:rPr b="0" i="0" lang="es-CO" sz="1600" u="none" cap="none" strike="noStrike">
                <a:solidFill>
                  <a:srgbClr val="434343"/>
                </a:solidFill>
                <a:latin typeface="Arial"/>
                <a:ea typeface="Arial"/>
                <a:cs typeface="Arial"/>
                <a:sym typeface="Arial"/>
              </a:rPr>
              <a:t>mo la falta de un </a:t>
            </a:r>
            <a:r>
              <a:rPr b="1" i="0" lang="es-CO" sz="1600" u="none" cap="none" strike="noStrike">
                <a:solidFill>
                  <a:srgbClr val="434343"/>
                </a:solidFill>
                <a:latin typeface="Arial"/>
                <a:ea typeface="Arial"/>
                <a:cs typeface="Arial"/>
                <a:sym typeface="Arial"/>
              </a:rPr>
              <a:t>sistema de información</a:t>
            </a:r>
            <a:r>
              <a:rPr b="0" i="0" lang="es-CO" sz="1600" u="none" cap="none" strike="noStrike">
                <a:solidFill>
                  <a:srgbClr val="434343"/>
                </a:solidFill>
                <a:latin typeface="Arial"/>
                <a:ea typeface="Arial"/>
                <a:cs typeface="Arial"/>
                <a:sym typeface="Arial"/>
              </a:rPr>
              <a:t> que permita realizar un inventario, ha causado que </a:t>
            </a:r>
            <a:r>
              <a:rPr b="1" i="0" lang="es-CO" sz="1600" u="sng" cap="none" strike="noStrike">
                <a:solidFill>
                  <a:srgbClr val="434343"/>
                </a:solidFill>
                <a:latin typeface="Arial"/>
                <a:ea typeface="Arial"/>
                <a:cs typeface="Arial"/>
                <a:sym typeface="Arial"/>
              </a:rPr>
              <a:t>no</a:t>
            </a:r>
            <a:r>
              <a:rPr b="0" i="0" lang="es-CO" sz="1600" u="sng" cap="none" strike="noStrike">
                <a:solidFill>
                  <a:srgbClr val="434343"/>
                </a:solidFill>
                <a:latin typeface="Arial"/>
                <a:ea typeface="Arial"/>
                <a:cs typeface="Arial"/>
                <a:sym typeface="Arial"/>
              </a:rPr>
              <a:t> se pueda dar un seguimiento eficaz al manejo de l</a:t>
            </a:r>
            <a:r>
              <a:rPr lang="es-CO" sz="1600" u="sng">
                <a:solidFill>
                  <a:srgbClr val="434343"/>
                </a:solidFill>
              </a:rPr>
              <a:t>os productos y las ventas</a:t>
            </a:r>
            <a:r>
              <a:rPr b="0" i="0" lang="es-CO" sz="1600" u="none" cap="none" strike="noStrike">
                <a:solidFill>
                  <a:srgbClr val="434343"/>
                </a:solidFill>
                <a:latin typeface="Arial"/>
                <a:ea typeface="Arial"/>
                <a:cs typeface="Arial"/>
                <a:sym typeface="Arial"/>
              </a:rPr>
              <a:t> de los </a:t>
            </a:r>
            <a:r>
              <a:rPr lang="es-CO" sz="1600">
                <a:solidFill>
                  <a:srgbClr val="434343"/>
                </a:solidFill>
              </a:rPr>
              <a:t>mismos, además de</a:t>
            </a:r>
            <a:r>
              <a:rPr b="0" i="0" lang="es-CO" sz="1600" u="none" cap="none" strike="noStrike">
                <a:solidFill>
                  <a:srgbClr val="434343"/>
                </a:solidFill>
                <a:latin typeface="Arial"/>
                <a:ea typeface="Arial"/>
                <a:cs typeface="Arial"/>
                <a:sym typeface="Arial"/>
              </a:rPr>
              <a:t> un </a:t>
            </a:r>
            <a:r>
              <a:rPr b="1" i="0" lang="es-CO" sz="1600" u="sng" cap="none" strike="noStrike">
                <a:solidFill>
                  <a:srgbClr val="434343"/>
                </a:solidFill>
                <a:latin typeface="Arial"/>
                <a:ea typeface="Arial"/>
                <a:cs typeface="Arial"/>
                <a:sym typeface="Arial"/>
              </a:rPr>
              <a:t>bajo</a:t>
            </a:r>
            <a:r>
              <a:rPr b="0" i="0" lang="es-CO" sz="1600" u="sng" cap="none" strike="noStrike">
                <a:solidFill>
                  <a:srgbClr val="434343"/>
                </a:solidFill>
                <a:latin typeface="Arial"/>
                <a:ea typeface="Arial"/>
                <a:cs typeface="Arial"/>
                <a:sym typeface="Arial"/>
              </a:rPr>
              <a:t> control en todas las actividades que allí se llevan a cabo</a:t>
            </a:r>
            <a:r>
              <a:rPr b="0" i="0" lang="es-CO" sz="1600" u="none" cap="none" strike="noStrike">
                <a:solidFill>
                  <a:srgbClr val="434343"/>
                </a:solidFill>
                <a:latin typeface="Arial"/>
                <a:ea typeface="Arial"/>
                <a:cs typeface="Arial"/>
                <a:sym typeface="Arial"/>
              </a:rPr>
              <a:t>.</a:t>
            </a:r>
            <a:endParaRPr b="0" i="0" sz="16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Arial"/>
              <a:ea typeface="Arial"/>
              <a:cs typeface="Arial"/>
              <a:sym typeface="Arial"/>
            </a:endParaRPr>
          </a:p>
        </p:txBody>
      </p:sp>
      <p:sp>
        <p:nvSpPr>
          <p:cNvPr id="507" name="Google Shape;507;p3"/>
          <p:cNvSpPr/>
          <p:nvPr/>
        </p:nvSpPr>
        <p:spPr>
          <a:xfrm>
            <a:off x="914400" y="2835000"/>
            <a:ext cx="91440" cy="1645920"/>
          </a:xfrm>
          <a:prstGeom prst="rect">
            <a:avLst/>
          </a:prstGeom>
          <a:solidFill>
            <a:srgbClr val="CED4DA">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3"/>
          <p:cNvPicPr preferRelativeResize="0"/>
          <p:nvPr/>
        </p:nvPicPr>
        <p:blipFill rotWithShape="1">
          <a:blip r:embed="rId3">
            <a:alphaModFix/>
          </a:blip>
          <a:srcRect b="0" l="0" r="0" t="0"/>
          <a:stretch/>
        </p:blipFill>
        <p:spPr>
          <a:xfrm>
            <a:off x="6644875" y="152400"/>
            <a:ext cx="3283350" cy="3325123"/>
          </a:xfrm>
          <a:prstGeom prst="rect">
            <a:avLst/>
          </a:prstGeom>
          <a:noFill/>
          <a:ln>
            <a:noFill/>
          </a:ln>
          <a:effectLst>
            <a:outerShdw blurRad="57150" rotWithShape="0" algn="bl" dir="5400000" dist="19050">
              <a:srgbClr val="000000">
                <a:alpha val="46274"/>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f02b84e4a9_0_0"/>
          <p:cNvSpPr/>
          <p:nvPr/>
        </p:nvSpPr>
        <p:spPr>
          <a:xfrm>
            <a:off x="914400" y="2835000"/>
            <a:ext cx="91500" cy="1645800"/>
          </a:xfrm>
          <a:prstGeom prst="rect">
            <a:avLst/>
          </a:prstGeom>
          <a:solidFill>
            <a:srgbClr val="CED4DA">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f02b84e4a9_0_0"/>
          <p:cNvSpPr txBox="1"/>
          <p:nvPr/>
        </p:nvSpPr>
        <p:spPr>
          <a:xfrm>
            <a:off x="8733475" y="540000"/>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60" name="Google Shape;660;gf02b84e4a9_0_0"/>
          <p:cNvPicPr preferRelativeResize="0"/>
          <p:nvPr/>
        </p:nvPicPr>
        <p:blipFill rotWithShape="1">
          <a:blip r:embed="rId4">
            <a:alphaModFix/>
          </a:blip>
          <a:srcRect b="0" l="0" r="0" t="0"/>
          <a:stretch/>
        </p:blipFill>
        <p:spPr>
          <a:xfrm>
            <a:off x="247600" y="405000"/>
            <a:ext cx="8335575" cy="5074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f0b98326a7_0_25"/>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Propuesto</a:t>
            </a:r>
            <a:endParaRPr b="1" i="0" sz="2500" u="none" cap="none" strike="noStrike">
              <a:solidFill>
                <a:srgbClr val="000000"/>
              </a:solidFill>
              <a:latin typeface="Montserrat"/>
              <a:ea typeface="Montserrat"/>
              <a:cs typeface="Montserrat"/>
              <a:sym typeface="Montserrat"/>
            </a:endParaRPr>
          </a:p>
        </p:txBody>
      </p:sp>
      <p:sp>
        <p:nvSpPr>
          <p:cNvPr id="666" name="Google Shape;666;gf0b98326a7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7" name="Google Shape;667;gf0b98326a7_0_25"/>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68" name="Google Shape;668;gf0b98326a7_0_25"/>
          <p:cNvPicPr preferRelativeResize="0"/>
          <p:nvPr/>
        </p:nvPicPr>
        <p:blipFill rotWithShape="1">
          <a:blip r:embed="rId4">
            <a:alphaModFix/>
          </a:blip>
          <a:srcRect b="0" l="0" r="0" t="0"/>
          <a:stretch/>
        </p:blipFill>
        <p:spPr>
          <a:xfrm>
            <a:off x="5643399" y="1072150"/>
            <a:ext cx="3470476" cy="3470476"/>
          </a:xfrm>
          <a:prstGeom prst="rect">
            <a:avLst/>
          </a:prstGeom>
          <a:noFill/>
          <a:ln>
            <a:noFill/>
          </a:ln>
          <a:effectLst>
            <a:outerShdw blurRad="57150" rotWithShape="0" algn="bl" dir="20340000" dist="123825">
              <a:srgbClr val="000000">
                <a:alpha val="52941"/>
              </a:srgbClr>
            </a:outerShdw>
          </a:effectLst>
        </p:spPr>
      </p:pic>
      <p:sp>
        <p:nvSpPr>
          <p:cNvPr id="669" name="Google Shape;669;gf0b98326a7_0_25"/>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proyecto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f02f80bedd_4_9"/>
          <p:cNvSpPr/>
          <p:nvPr/>
        </p:nvSpPr>
        <p:spPr>
          <a:xfrm>
            <a:off x="914400" y="2835000"/>
            <a:ext cx="91500" cy="1645800"/>
          </a:xfrm>
          <a:prstGeom prst="rect">
            <a:avLst/>
          </a:prstGeom>
          <a:solidFill>
            <a:srgbClr val="CED4DA">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f02f80bedd_4_9"/>
          <p:cNvSpPr txBox="1"/>
          <p:nvPr/>
        </p:nvSpPr>
        <p:spPr>
          <a:xfrm>
            <a:off x="8280375" y="710525"/>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76" name="Google Shape;676;gf02f80bedd_4_9"/>
          <p:cNvPicPr preferRelativeResize="0"/>
          <p:nvPr/>
        </p:nvPicPr>
        <p:blipFill rotWithShape="1">
          <a:blip r:embed="rId4">
            <a:alphaModFix/>
          </a:blip>
          <a:srcRect b="0" l="0" r="0" t="0"/>
          <a:stretch/>
        </p:blipFill>
        <p:spPr>
          <a:xfrm>
            <a:off x="177675" y="398675"/>
            <a:ext cx="7990823" cy="5039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f0b98326a7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de software</a:t>
            </a:r>
            <a:endParaRPr b="1" i="0" sz="2500" u="none" cap="none" strike="noStrike">
              <a:solidFill>
                <a:srgbClr val="000000"/>
              </a:solidFill>
              <a:latin typeface="Montserrat"/>
              <a:ea typeface="Montserrat"/>
              <a:cs typeface="Montserrat"/>
              <a:sym typeface="Montserrat"/>
            </a:endParaRPr>
          </a:p>
        </p:txBody>
      </p:sp>
      <p:sp>
        <p:nvSpPr>
          <p:cNvPr id="682" name="Google Shape;682;gf0b98326a7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3" name="Google Shape;683;gf0b98326a7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84" name="Google Shape;684;gf0b98326a7_0_0"/>
          <p:cNvPicPr preferRelativeResize="0"/>
          <p:nvPr/>
        </p:nvPicPr>
        <p:blipFill rotWithShape="1">
          <a:blip r:embed="rId4">
            <a:alphaModFix/>
          </a:blip>
          <a:srcRect b="0" l="0" r="0" t="0"/>
          <a:stretch/>
        </p:blipFill>
        <p:spPr>
          <a:xfrm>
            <a:off x="5669603" y="1038400"/>
            <a:ext cx="3375949" cy="3277049"/>
          </a:xfrm>
          <a:prstGeom prst="rect">
            <a:avLst/>
          </a:prstGeom>
          <a:noFill/>
          <a:ln>
            <a:noFill/>
          </a:ln>
          <a:effectLst>
            <a:outerShdw blurRad="71438" rotWithShape="0" algn="bl" dir="21540000" dist="152400">
              <a:srgbClr val="000000">
                <a:alpha val="60000"/>
              </a:srgbClr>
            </a:outerShdw>
          </a:effectLst>
        </p:spPr>
      </p:pic>
      <p:sp>
        <p:nvSpPr>
          <p:cNvPr id="685" name="Google Shape;685;gf0b98326a7_0_0"/>
          <p:cNvSpPr txBox="1"/>
          <p:nvPr/>
        </p:nvSpPr>
        <p:spPr>
          <a:xfrm>
            <a:off x="438300" y="2109350"/>
            <a:ext cx="4561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Requisitos de software para el sistema de información S.M.I.E.P (Sistema de Manejo de Inventarios en Empresas Pequeñas), proyecto el cual se hace con el objetivo de poder implementar un sistema de inventarios que permita aumentar la competitividad con estrategias que permitan la venta de productos de calidad y un manejo eficiente del producto que se tiene y un manejo contable diario entre cantidad de producto y dinero.  </a:t>
            </a:r>
            <a:r>
              <a:rPr b="1" i="0" lang="es-CO" sz="1400" u="sng" cap="none" strike="noStrike">
                <a:solidFill>
                  <a:schemeClr val="hlink"/>
                </a:solidFill>
                <a:latin typeface="Arial"/>
                <a:ea typeface="Arial"/>
                <a:cs typeface="Arial"/>
                <a:sym typeface="Arial"/>
                <a:hlinkClick r:id="rId5"/>
              </a:rPr>
              <a:t>Acceso al Formato SRS.</a:t>
            </a:r>
            <a:r>
              <a:rPr b="1" i="0" lang="es-CO" sz="1400" u="none" cap="none" strike="noStrike">
                <a:solidFill>
                  <a:srgbClr val="000000"/>
                </a:solidFill>
                <a:latin typeface="Arial"/>
                <a:ea typeface="Arial"/>
                <a:cs typeface="Arial"/>
                <a:sym typeface="Arial"/>
              </a:rPr>
              <a:t> - </a:t>
            </a:r>
            <a:r>
              <a:rPr b="1" i="0" lang="es-CO" sz="1400" u="sng" cap="none" strike="noStrike">
                <a:solidFill>
                  <a:schemeClr val="hlink"/>
                </a:solidFill>
                <a:latin typeface="Arial"/>
                <a:ea typeface="Arial"/>
                <a:cs typeface="Arial"/>
                <a:sym typeface="Arial"/>
                <a:hlinkClick r:id="rId6"/>
              </a:rPr>
              <a:t>Stakeholders.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f07a3a17d1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Funcionales</a:t>
            </a:r>
            <a:endParaRPr b="1" i="0" sz="2500" u="none" cap="none" strike="noStrike">
              <a:solidFill>
                <a:srgbClr val="000000"/>
              </a:solidFill>
              <a:latin typeface="Montserrat"/>
              <a:ea typeface="Montserrat"/>
              <a:cs typeface="Montserrat"/>
              <a:sym typeface="Montserrat"/>
            </a:endParaRPr>
          </a:p>
        </p:txBody>
      </p:sp>
      <p:sp>
        <p:nvSpPr>
          <p:cNvPr id="691" name="Google Shape;691;gf07a3a17d1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2" name="Google Shape;692;gf07a3a17d1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93" name="Google Shape;693;gf07a3a17d1_0_0"/>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f07a3a17d1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9" name="Google Shape;699;gf07a3a17d1_0_25"/>
          <p:cNvGraphicFramePr/>
          <p:nvPr/>
        </p:nvGraphicFramePr>
        <p:xfrm>
          <a:off x="952475" y="895900"/>
          <a:ext cx="3000000" cy="3000000"/>
        </p:xfrm>
        <a:graphic>
          <a:graphicData uri="http://schemas.openxmlformats.org/drawingml/2006/table">
            <a:tbl>
              <a:tblPr>
                <a:noFill/>
                <a:tableStyleId>{05980943-2DB4-43E3-8950-34982C3B43DB}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Acceso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Acceder con el usuario asignado en el sistema de inventarios para poder visualizar los productos que hay y que faltan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 de inicio de sesión para hacer login y la posibilidad de hacer logout para acceder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f07a3a17d1_0_7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5" name="Google Shape;705;gf07a3a17d1_0_77"/>
          <p:cNvGraphicFramePr/>
          <p:nvPr/>
        </p:nvGraphicFramePr>
        <p:xfrm>
          <a:off x="952475" y="895900"/>
          <a:ext cx="3000000" cy="3000000"/>
        </p:xfrm>
        <a:graphic>
          <a:graphicData uri="http://schemas.openxmlformats.org/drawingml/2006/table">
            <a:tbl>
              <a:tblPr>
                <a:noFill/>
                <a:tableStyleId>{05980943-2DB4-43E3-8950-34982C3B43DB}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Recuperación de acceso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usuario podrá recuperar el acceso (contraseña) al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la opción de recuperar contraseña, para que un usuario registrado en el sistema pueda volver a acceder en caso de olvidar la contraseña.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f07a3a17d1_0_8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1" name="Google Shape;711;gf07a3a17d1_0_82"/>
          <p:cNvGraphicFramePr/>
          <p:nvPr/>
        </p:nvGraphicFramePr>
        <p:xfrm>
          <a:off x="952475" y="895900"/>
          <a:ext cx="3000000" cy="3000000"/>
        </p:xfrm>
        <a:graphic>
          <a:graphicData uri="http://schemas.openxmlformats.org/drawingml/2006/table">
            <a:tbl>
              <a:tblPr>
                <a:noFill/>
                <a:tableStyleId>{05980943-2DB4-43E3-8950-34982C3B43DB}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Modificar</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un usuario con permisos de administrador podrá modificar la información importante.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Los usuarios tendrán distintos perfiles y se le darán permisos completos a los que cuenten con perfil de administrador, a los demás solo se les permitirá el ingreso al sistema y el registro de ventas y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f07a3a17d1_0_5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7" name="Google Shape;717;gf07a3a17d1_0_57"/>
          <p:cNvGraphicFramePr/>
          <p:nvPr/>
        </p:nvGraphicFramePr>
        <p:xfrm>
          <a:off x="952475" y="895900"/>
          <a:ext cx="3000000" cy="3000000"/>
        </p:xfrm>
        <a:graphic>
          <a:graphicData uri="http://schemas.openxmlformats.org/drawingml/2006/table">
            <a:tbl>
              <a:tblPr>
                <a:noFill/>
                <a:tableStyleId>{05980943-2DB4-43E3-8950-34982C3B43DB}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lnR cap="flat" cmpd="sng" w="12675">
                      <a:solidFill>
                        <a:srgbClr val="9E9E9E"/>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Registrar el número de los productos existentes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Se permitirá al usuario ingresar el número de productos que se encuentren disponibles en toda la tienda, para que el sistema pueda ir descontando con cada venta.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f07a3a17d1_0_6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3" name="Google Shape;723;gf07a3a17d1_0_67"/>
          <p:cNvGraphicFramePr/>
          <p:nvPr/>
        </p:nvGraphicFramePr>
        <p:xfrm>
          <a:off x="952475" y="895900"/>
          <a:ext cx="3000000" cy="3000000"/>
        </p:xfrm>
        <a:graphic>
          <a:graphicData uri="http://schemas.openxmlformats.org/drawingml/2006/table">
            <a:tbl>
              <a:tblPr>
                <a:noFill/>
                <a:tableStyleId>{05980943-2DB4-43E3-8950-34982C3B43DB}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Control de productos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El usuario podrá consultar la cantidad de productos que se encuentran disponibles en la tienda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permitirá al usuario hacer una consulta que le muestre la cantidad de productos de una marca que se encuentren disponibles según el stock total.</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f02f80bedd_1_0"/>
          <p:cNvPicPr preferRelativeResize="0"/>
          <p:nvPr/>
        </p:nvPicPr>
        <p:blipFill rotWithShape="1">
          <a:blip r:embed="rId3">
            <a:alphaModFix/>
          </a:blip>
          <a:srcRect b="0" l="0" r="0" t="0"/>
          <a:stretch/>
        </p:blipFill>
        <p:spPr>
          <a:xfrm>
            <a:off x="914400" y="1719262"/>
            <a:ext cx="3283350" cy="3325123"/>
          </a:xfrm>
          <a:prstGeom prst="rect">
            <a:avLst/>
          </a:prstGeom>
          <a:noFill/>
          <a:ln>
            <a:noFill/>
          </a:ln>
          <a:effectLst>
            <a:outerShdw blurRad="57150" rotWithShape="0" algn="bl" dir="5400000" dist="19050">
              <a:srgbClr val="000000">
                <a:alpha val="46274"/>
              </a:srgbClr>
            </a:outerShdw>
          </a:effectLst>
        </p:spPr>
      </p:pic>
      <p:sp>
        <p:nvSpPr>
          <p:cNvPr id="514" name="Google Shape;514;gf02f80bedd_1_0"/>
          <p:cNvSpPr txBox="1"/>
          <p:nvPr/>
        </p:nvSpPr>
        <p:spPr>
          <a:xfrm>
            <a:off x="7547900" y="314275"/>
            <a:ext cx="2074800" cy="47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15" name="Google Shape;515;gf02f80bedd_1_0"/>
          <p:cNvSpPr txBox="1"/>
          <p:nvPr/>
        </p:nvSpPr>
        <p:spPr>
          <a:xfrm>
            <a:off x="4289250" y="870225"/>
            <a:ext cx="5395200" cy="299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434343"/>
                </a:solidFill>
                <a:latin typeface="Arial"/>
                <a:ea typeface="Arial"/>
                <a:cs typeface="Arial"/>
                <a:sym typeface="Arial"/>
              </a:rPr>
              <a:t>En este lugar se puede observar que, el poco control que se intenta llevar acerca del inventario de los productos, se hace en unos cuadernos y estos no permiten realizar un análisis </a:t>
            </a:r>
            <a:r>
              <a:rPr lang="es-CO" sz="1600">
                <a:solidFill>
                  <a:srgbClr val="434343"/>
                </a:solidFill>
              </a:rPr>
              <a:t>profundo</a:t>
            </a:r>
            <a:r>
              <a:rPr b="0" i="0" lang="es-CO" sz="1600" u="none" cap="none" strike="noStrike">
                <a:solidFill>
                  <a:srgbClr val="434343"/>
                </a:solidFill>
                <a:latin typeface="Arial"/>
                <a:ea typeface="Arial"/>
                <a:cs typeface="Arial"/>
                <a:sym typeface="Arial"/>
              </a:rPr>
              <a:t> de los productos que se tienen y se deben pedir, situación que ha dado paso a pérdidas económicas, pues productos que exceden la fecha de caducidad no son contados y cambiados oportunamente. De igual forma, se observa que a falta de un buen sistema, ellos se han visto en la necesidad de hacer las cosas más esenciales a instinto </a:t>
            </a:r>
            <a:r>
              <a:rPr lang="es-CO" sz="1600">
                <a:solidFill>
                  <a:srgbClr val="434343"/>
                </a:solidFill>
              </a:rPr>
              <a:t>y sin ninguna herramienta plausible para la tarea.</a:t>
            </a:r>
            <a:endParaRPr b="0" i="0" sz="1600" u="none" cap="none" strike="noStrike">
              <a:solidFill>
                <a:srgbClr val="434343"/>
              </a:solidFill>
              <a:latin typeface="Arial"/>
              <a:ea typeface="Arial"/>
              <a:cs typeface="Arial"/>
              <a:sym typeface="Arial"/>
            </a:endParaRPr>
          </a:p>
        </p:txBody>
      </p:sp>
      <p:sp>
        <p:nvSpPr>
          <p:cNvPr id="516" name="Google Shape;516;gf02f80bedd_1_0"/>
          <p:cNvSpPr/>
          <p:nvPr/>
        </p:nvSpPr>
        <p:spPr>
          <a:xfrm>
            <a:off x="914400" y="2835000"/>
            <a:ext cx="91500" cy="1645800"/>
          </a:xfrm>
          <a:prstGeom prst="rect">
            <a:avLst/>
          </a:prstGeom>
          <a:solidFill>
            <a:srgbClr val="CED4DA">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f07a3a17d1_0_112"/>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No Funcionales</a:t>
            </a:r>
            <a:endParaRPr b="1" i="0" sz="2500" u="none" cap="none" strike="noStrike">
              <a:solidFill>
                <a:srgbClr val="000000"/>
              </a:solidFill>
              <a:latin typeface="Montserrat"/>
              <a:ea typeface="Montserrat"/>
              <a:cs typeface="Montserrat"/>
              <a:sym typeface="Montserrat"/>
            </a:endParaRPr>
          </a:p>
        </p:txBody>
      </p:sp>
      <p:sp>
        <p:nvSpPr>
          <p:cNvPr id="729" name="Google Shape;729;gf07a3a17d1_0_11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0" name="Google Shape;730;gf07a3a17d1_0_11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31" name="Google Shape;731;gf07a3a17d1_0_112"/>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f07a3a17d1_0_119"/>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7" name="Google Shape;737;gf07a3a17d1_0_119"/>
          <p:cNvGraphicFramePr/>
          <p:nvPr/>
        </p:nvGraphicFramePr>
        <p:xfrm>
          <a:off x="952475" y="1307375"/>
          <a:ext cx="3000000" cy="3000000"/>
        </p:xfrm>
        <a:graphic>
          <a:graphicData uri="http://schemas.openxmlformats.org/drawingml/2006/table">
            <a:tbl>
              <a:tblPr>
                <a:noFill/>
                <a:tableStyleId>{05980943-2DB4-43E3-8950-34982C3B43DB}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Tiempo de respuesta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deberá responder a cada acción llamada en 5 segundos o menos.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solidFill>
                            <a:schemeClr val="dk1"/>
                          </a:solidFill>
                        </a:rPr>
                        <a:t>Se tendrá un máximo de tiempo de respuesta para cada acción llamada.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RF004, RF005, RF006, RF007, RF008, RF009, RF010, RF011, RF012, RF013</a:t>
                      </a:r>
                      <a:endParaRPr sz="1400" u="none" cap="none" strike="noStrike">
                        <a:solidFill>
                          <a:schemeClr val="dk1"/>
                        </a:solidFill>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f07a3a17d1_0_1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43" name="Google Shape;743;gf07a3a17d1_0_125"/>
          <p:cNvGraphicFramePr/>
          <p:nvPr/>
        </p:nvGraphicFramePr>
        <p:xfrm>
          <a:off x="952475" y="1307375"/>
          <a:ext cx="3000000" cy="3000000"/>
        </p:xfrm>
        <a:graphic>
          <a:graphicData uri="http://schemas.openxmlformats.org/drawingml/2006/table">
            <a:tbl>
              <a:tblPr>
                <a:noFill/>
                <a:tableStyleId>{05980943-2DB4-43E3-8950-34982C3B43DB}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Alertas y mensajes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proporcionar mensajes de error que sean informativos y orientados a usuario final.</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En caso de presentarse un error, un retraso o una operación inválida o aprobada, se le mostrará un mensaje de alerta.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RF006, RF011,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f07a3a17d1_0_13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49" name="Google Shape;749;gf07a3a17d1_0_130"/>
          <p:cNvGraphicFramePr/>
          <p:nvPr/>
        </p:nvGraphicFramePr>
        <p:xfrm>
          <a:off x="952475" y="1307375"/>
          <a:ext cx="3000000" cy="3000000"/>
        </p:xfrm>
        <a:graphic>
          <a:graphicData uri="http://schemas.openxmlformats.org/drawingml/2006/table">
            <a:tbl>
              <a:tblPr>
                <a:noFill/>
                <a:tableStyleId>{05980943-2DB4-43E3-8950-34982C3B43DB}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Interfaz del sistema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presentará una interfaz sencilla para que sea de fácil manejo al personal autorizado.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tener una interfaz sencilla y fácil de comprender para un aprendizaje eficaz de la misma.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RF004, RF005, RF006, RF007, RF008,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f07a3a17d1_0_13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55" name="Google Shape;755;gf07a3a17d1_0_135"/>
          <p:cNvGraphicFramePr/>
          <p:nvPr/>
        </p:nvGraphicFramePr>
        <p:xfrm>
          <a:off x="952475" y="1307375"/>
          <a:ext cx="3000000" cy="3000000"/>
        </p:xfrm>
        <a:graphic>
          <a:graphicData uri="http://schemas.openxmlformats.org/drawingml/2006/table">
            <a:tbl>
              <a:tblPr>
                <a:noFill/>
                <a:tableStyleId>{05980943-2DB4-43E3-8950-34982C3B43DB}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Documentación</a:t>
                      </a:r>
                      <a:endParaRPr sz="1400" u="none" cap="none" strike="noStrike">
                        <a:solidFill>
                          <a:schemeClr val="dk1"/>
                        </a:solidFill>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 contar con manuales y documentación para el uso del usuario.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 contar con manuales de usuario estructurados adecuadamente, además de llevar la correspondiente documentación necesaria para su uso y desarrollo.</a:t>
                      </a:r>
                      <a:endParaRPr sz="1400" u="none" cap="none" strike="noStrike">
                        <a:solidFill>
                          <a:schemeClr val="dk1"/>
                        </a:solidFill>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f07a3a17d1_0_14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61" name="Google Shape;761;gf07a3a17d1_0_140"/>
          <p:cNvGraphicFramePr/>
          <p:nvPr/>
        </p:nvGraphicFramePr>
        <p:xfrm>
          <a:off x="952475" y="1307375"/>
          <a:ext cx="3000000" cy="3000000"/>
        </p:xfrm>
        <a:graphic>
          <a:graphicData uri="http://schemas.openxmlformats.org/drawingml/2006/table">
            <a:tbl>
              <a:tblPr>
                <a:noFill/>
                <a:tableStyleId>{05980943-2DB4-43E3-8950-34982C3B43DB}</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Conectividad</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Será posible usarla sin conexión a internet.</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será utilizable sin conexión a internet, pero no tendrá un enlace completo a las funciones como compartir permisos y demás.</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f0b98326a7_0_1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Diagramas de casos UML</a:t>
            </a:r>
            <a:endParaRPr b="1" i="0" sz="2500" u="none" cap="none" strike="noStrike">
              <a:solidFill>
                <a:srgbClr val="000000"/>
              </a:solidFill>
              <a:latin typeface="Montserrat"/>
              <a:ea typeface="Montserrat"/>
              <a:cs typeface="Montserrat"/>
              <a:sym typeface="Montserrat"/>
            </a:endParaRPr>
          </a:p>
        </p:txBody>
      </p:sp>
      <p:sp>
        <p:nvSpPr>
          <p:cNvPr id="767" name="Google Shape;767;gf0b98326a7_0_10"/>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8" name="Google Shape;768;gf0b98326a7_0_1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69" name="Google Shape;769;gf0b98326a7_0_10"/>
          <p:cNvPicPr preferRelativeResize="0"/>
          <p:nvPr/>
        </p:nvPicPr>
        <p:blipFill rotWithShape="1">
          <a:blip r:embed="rId4">
            <a:alphaModFix/>
          </a:blip>
          <a:srcRect b="0" l="0" r="0" t="0"/>
          <a:stretch/>
        </p:blipFill>
        <p:spPr>
          <a:xfrm>
            <a:off x="5915539" y="1546213"/>
            <a:ext cx="2578124" cy="2578124"/>
          </a:xfrm>
          <a:prstGeom prst="rect">
            <a:avLst/>
          </a:prstGeom>
          <a:noFill/>
          <a:ln>
            <a:noFill/>
          </a:ln>
        </p:spPr>
      </p:pic>
      <p:sp>
        <p:nvSpPr>
          <p:cNvPr id="770" name="Google Shape;770;gf0b98326a7_0_10"/>
          <p:cNvSpPr txBox="1"/>
          <p:nvPr/>
        </p:nvSpPr>
        <p:spPr>
          <a:xfrm>
            <a:off x="274325" y="2281875"/>
            <a:ext cx="4631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diagrama de casos de uso es una forma de diagrama de comportamiento en lenguaje de modelado unificado (UML, del inglés Unified Modelling Language), con la que se representan procesos empresariales, así como sistemas y procesos de programación orientada a objetos. </a:t>
            </a:r>
            <a:r>
              <a:rPr b="1" i="0" lang="es-CO" sz="1400" u="sng" cap="none" strike="noStrike">
                <a:solidFill>
                  <a:schemeClr val="hlink"/>
                </a:solidFill>
                <a:latin typeface="Arial"/>
                <a:ea typeface="Arial"/>
                <a:cs typeface="Arial"/>
                <a:sym typeface="Arial"/>
                <a:hlinkClick r:id="rId5"/>
              </a:rPr>
              <a:t>Formato de casos de uso extendido.</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ecfba58b1c_0_0"/>
          <p:cNvSpPr/>
          <p:nvPr/>
        </p:nvSpPr>
        <p:spPr>
          <a:xfrm>
            <a:off x="914400" y="2835000"/>
            <a:ext cx="91500" cy="1645800"/>
          </a:xfrm>
          <a:prstGeom prst="rect">
            <a:avLst/>
          </a:prstGeom>
          <a:solidFill>
            <a:srgbClr val="CED4DA">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ecfba58b1c_0_0"/>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3"/>
              </a:rPr>
              <a:t>UML</a:t>
            </a:r>
            <a:endParaRPr b="1" i="0" sz="1400" u="none" cap="none" strike="noStrike">
              <a:solidFill>
                <a:srgbClr val="000000"/>
              </a:solidFill>
              <a:latin typeface="Arial"/>
              <a:ea typeface="Arial"/>
              <a:cs typeface="Arial"/>
              <a:sym typeface="Arial"/>
            </a:endParaRPr>
          </a:p>
        </p:txBody>
      </p:sp>
      <p:pic>
        <p:nvPicPr>
          <p:cNvPr id="777" name="Google Shape;777;gecfba58b1c_0_0"/>
          <p:cNvPicPr preferRelativeResize="0"/>
          <p:nvPr/>
        </p:nvPicPr>
        <p:blipFill rotWithShape="1">
          <a:blip r:embed="rId4">
            <a:alphaModFix/>
          </a:blip>
          <a:srcRect b="0" l="0" r="0" t="0"/>
          <a:stretch/>
        </p:blipFill>
        <p:spPr>
          <a:xfrm>
            <a:off x="1421050" y="618825"/>
            <a:ext cx="6722674" cy="49560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ef14db9d07_0_1"/>
          <p:cNvSpPr/>
          <p:nvPr/>
        </p:nvSpPr>
        <p:spPr>
          <a:xfrm>
            <a:off x="274320" y="1180800"/>
            <a:ext cx="33828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Thank you for your atention!</a:t>
            </a:r>
            <a:endParaRPr b="1" i="0" sz="2400" u="none" cap="none" strike="noStrike">
              <a:solidFill>
                <a:srgbClr val="000000"/>
              </a:solidFill>
              <a:latin typeface="Arial"/>
              <a:ea typeface="Arial"/>
              <a:cs typeface="Arial"/>
              <a:sym typeface="Arial"/>
            </a:endParaRPr>
          </a:p>
        </p:txBody>
      </p:sp>
      <p:pic>
        <p:nvPicPr>
          <p:cNvPr id="783" name="Google Shape;783;gef14db9d07_0_1"/>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sp>
        <p:nvSpPr>
          <p:cNvPr id="784" name="Google Shape;784;gef14db9d07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5" name="Google Shape;785;gef14db9d07_0_1"/>
          <p:cNvPicPr preferRelativeResize="0"/>
          <p:nvPr/>
        </p:nvPicPr>
        <p:blipFill rotWithShape="1">
          <a:blip r:embed="rId4">
            <a:alphaModFix/>
          </a:blip>
          <a:srcRect b="0" l="0" r="0" t="0"/>
          <a:stretch/>
        </p:blipFill>
        <p:spPr>
          <a:xfrm>
            <a:off x="5317375" y="867175"/>
            <a:ext cx="3990861" cy="3790149"/>
          </a:xfrm>
          <a:prstGeom prst="rect">
            <a:avLst/>
          </a:prstGeom>
          <a:noFill/>
          <a:ln>
            <a:noFill/>
          </a:ln>
        </p:spPr>
      </p:pic>
      <p:pic>
        <p:nvPicPr>
          <p:cNvPr id="786" name="Google Shape;786;gef14db9d07_0_1"/>
          <p:cNvPicPr preferRelativeResize="0"/>
          <p:nvPr/>
        </p:nvPicPr>
        <p:blipFill rotWithShape="1">
          <a:blip r:embed="rId5">
            <a:alphaModFix/>
          </a:blip>
          <a:srcRect b="0" l="0" r="0" t="0"/>
          <a:stretch/>
        </p:blipFill>
        <p:spPr>
          <a:xfrm>
            <a:off x="3657125" y="227600"/>
            <a:ext cx="1911027" cy="1521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
          <p:cNvSpPr/>
          <p:nvPr/>
        </p:nvSpPr>
        <p:spPr>
          <a:xfrm>
            <a:off x="131351" y="1943750"/>
            <a:ext cx="4881900" cy="2002200"/>
          </a:xfrm>
          <a:prstGeom prst="rect">
            <a:avLst/>
          </a:prstGeom>
          <a:noFill/>
          <a:ln>
            <a:noFill/>
          </a:ln>
        </p:spPr>
        <p:txBody>
          <a:bodyPr anchorCtr="0" anchor="t" bIns="45000" lIns="90000" spcFirstLastPara="1" rIns="90000" wrap="square" tIns="45000">
            <a:noAutofit/>
          </a:bodyPr>
          <a:lstStyle/>
          <a:p>
            <a:pPr indent="0" lvl="0" marL="457200" marR="0" rtl="0" algn="just">
              <a:lnSpc>
                <a:spcPct val="100000"/>
              </a:lnSpc>
              <a:spcBef>
                <a:spcPts val="720"/>
              </a:spcBef>
              <a:spcAft>
                <a:spcPts val="0"/>
              </a:spcAft>
              <a:buClr>
                <a:srgbClr val="000000"/>
              </a:buClr>
              <a:buSzPts val="1800"/>
              <a:buFont typeface="Arial"/>
              <a:buNone/>
            </a:pPr>
            <a:r>
              <a:rPr b="0" i="0" lang="es-CO" sz="1800" u="none" cap="none" strike="noStrike">
                <a:solidFill>
                  <a:srgbClr val="434343"/>
                </a:solidFill>
                <a:latin typeface="Arial"/>
                <a:ea typeface="Arial"/>
                <a:cs typeface="Arial"/>
                <a:sym typeface="Arial"/>
              </a:rPr>
              <a:t>¿Cómo facilitar el manejo de los productos y obtener un stock más estable para obtener mayor control en </a:t>
            </a:r>
            <a:r>
              <a:rPr lang="es-CO" sz="1800">
                <a:solidFill>
                  <a:srgbClr val="434343"/>
                </a:solidFill>
              </a:rPr>
              <a:t>aquello disponible, escaso, faltante, dañado o trocado </a:t>
            </a:r>
            <a:r>
              <a:rPr b="0" i="0" lang="es-CO" sz="1800" u="none" cap="none" strike="noStrike">
                <a:solidFill>
                  <a:srgbClr val="434343"/>
                </a:solidFill>
                <a:latin typeface="Arial"/>
                <a:ea typeface="Arial"/>
                <a:cs typeface="Arial"/>
                <a:sym typeface="Arial"/>
              </a:rPr>
              <a:t>con base en productos tangibles, disponibles y comerciables a través de la implementación de un sistema informático de inventarios?</a:t>
            </a:r>
            <a:endParaRPr b="0" i="0" sz="1800" u="none" cap="none" strike="noStrike">
              <a:solidFill>
                <a:srgbClr val="434343"/>
              </a:solidFill>
              <a:latin typeface="Arial"/>
              <a:ea typeface="Arial"/>
              <a:cs typeface="Arial"/>
              <a:sym typeface="Arial"/>
            </a:endParaRPr>
          </a:p>
        </p:txBody>
      </p:sp>
      <p:sp>
        <p:nvSpPr>
          <p:cNvPr id="522" name="Google Shape;522;p2"/>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Tienda Express</a:t>
            </a:r>
            <a:endParaRPr b="1" i="0" sz="1800" u="none" cap="none" strike="noStrike">
              <a:solidFill>
                <a:srgbClr val="8080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808080"/>
                </a:solidFill>
                <a:latin typeface="Arial"/>
                <a:ea typeface="Arial"/>
                <a:cs typeface="Arial"/>
                <a:sym typeface="Arial"/>
              </a:rPr>
              <a:t>Pregunta Problema</a:t>
            </a:r>
            <a:endParaRPr b="1" i="0" sz="1600" u="none" cap="none" strike="noStrike">
              <a:solidFill>
                <a:srgbClr val="80808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4"/>
          <p:cNvPicPr preferRelativeResize="0"/>
          <p:nvPr/>
        </p:nvPicPr>
        <p:blipFill>
          <a:blip r:embed="rId3">
            <a:alphaModFix/>
          </a:blip>
          <a:stretch>
            <a:fillRect/>
          </a:stretch>
        </p:blipFill>
        <p:spPr>
          <a:xfrm>
            <a:off x="6889725" y="1563474"/>
            <a:ext cx="2913101" cy="3126799"/>
          </a:xfrm>
          <a:prstGeom prst="rect">
            <a:avLst/>
          </a:prstGeom>
          <a:noFill/>
          <a:ln>
            <a:noFill/>
          </a:ln>
          <a:effectLst>
            <a:outerShdw blurRad="57150" rotWithShape="0" algn="bl" dir="5400000" dist="19050">
              <a:srgbClr val="000000">
                <a:alpha val="40000"/>
              </a:srgbClr>
            </a:outerShdw>
          </a:effectLst>
        </p:spPr>
      </p:pic>
      <p:sp>
        <p:nvSpPr>
          <p:cNvPr id="528" name="Google Shape;528;p4"/>
          <p:cNvSpPr txBox="1"/>
          <p:nvPr/>
        </p:nvSpPr>
        <p:spPr>
          <a:xfrm>
            <a:off x="91450" y="1958988"/>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Evaluar los elementos y herramientas necesarias para prestar un servicio de calidad en tienda Express desarrollando S.M.I.E.P.</a:t>
            </a:r>
            <a:endParaRPr b="0" i="0" sz="1200" u="none" cap="none" strike="noStrike">
              <a:solidFill>
                <a:srgbClr val="000000"/>
              </a:solidFill>
              <a:latin typeface="Arial"/>
              <a:ea typeface="Arial"/>
              <a:cs typeface="Arial"/>
              <a:sym typeface="Arial"/>
            </a:endParaRPr>
          </a:p>
        </p:txBody>
      </p:sp>
      <p:sp>
        <p:nvSpPr>
          <p:cNvPr id="529" name="Google Shape;529;p4"/>
          <p:cNvSpPr txBox="1"/>
          <p:nvPr/>
        </p:nvSpPr>
        <p:spPr>
          <a:xfrm>
            <a:off x="91300" y="185750"/>
            <a:ext cx="3383400" cy="471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530" name="Google Shape;530;p4"/>
          <p:cNvSpPr txBox="1"/>
          <p:nvPr/>
        </p:nvSpPr>
        <p:spPr>
          <a:xfrm>
            <a:off x="91450" y="3198775"/>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lang="es-CO" sz="1200">
                <a:solidFill>
                  <a:srgbClr val="666666"/>
                </a:solidFill>
              </a:rPr>
              <a:t>Demostrar </a:t>
            </a:r>
            <a:r>
              <a:rPr b="0" i="0" lang="es-CO" sz="1200" u="none" cap="none" strike="noStrike">
                <a:solidFill>
                  <a:srgbClr val="666666"/>
                </a:solidFill>
                <a:latin typeface="Arial"/>
                <a:ea typeface="Arial"/>
                <a:cs typeface="Arial"/>
                <a:sym typeface="Arial"/>
              </a:rPr>
              <a:t> una necesidad de forma inmediata y segura, proporcionando una buena experiencia al cliente, operador y administrador durante su compra o turno en Tienda Express.</a:t>
            </a:r>
            <a:endParaRPr b="0" i="0" sz="1200" u="none" cap="none" strike="noStrike">
              <a:solidFill>
                <a:srgbClr val="000000"/>
              </a:solidFill>
              <a:latin typeface="Arial"/>
              <a:ea typeface="Arial"/>
              <a:cs typeface="Arial"/>
              <a:sym typeface="Arial"/>
            </a:endParaRPr>
          </a:p>
        </p:txBody>
      </p:sp>
      <p:sp>
        <p:nvSpPr>
          <p:cNvPr id="531" name="Google Shape;531;p4"/>
          <p:cNvSpPr txBox="1"/>
          <p:nvPr/>
        </p:nvSpPr>
        <p:spPr>
          <a:xfrm>
            <a:off x="109800" y="279737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532" name="Google Shape;532;p4"/>
          <p:cNvSpPr txBox="1"/>
          <p:nvPr/>
        </p:nvSpPr>
        <p:spPr>
          <a:xfrm>
            <a:off x="91450" y="4591425"/>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lang="es-CO" sz="1200">
                <a:solidFill>
                  <a:srgbClr val="666666"/>
                </a:solidFill>
              </a:rPr>
              <a:t>Implementar S.M.I.E.P para f</a:t>
            </a:r>
            <a:r>
              <a:rPr b="0" i="0" lang="es-CO" sz="1200" u="none" cap="none" strike="noStrike">
                <a:solidFill>
                  <a:srgbClr val="666666"/>
                </a:solidFill>
                <a:latin typeface="Arial"/>
                <a:ea typeface="Arial"/>
                <a:cs typeface="Arial"/>
                <a:sym typeface="Arial"/>
              </a:rPr>
              <a:t>omentar una relación de fidelidad y confianza con los sistemas automatizados que colaboran a un mejor manejo de una empresa como Tienda Express.</a:t>
            </a:r>
            <a:endParaRPr b="0" i="0" sz="1200" u="none" cap="none" strike="noStrike">
              <a:solidFill>
                <a:srgbClr val="000000"/>
              </a:solidFill>
              <a:latin typeface="Arial"/>
              <a:ea typeface="Arial"/>
              <a:cs typeface="Arial"/>
              <a:sym typeface="Arial"/>
            </a:endParaRPr>
          </a:p>
        </p:txBody>
      </p:sp>
      <p:sp>
        <p:nvSpPr>
          <p:cNvPr id="533" name="Google Shape;533;p4"/>
          <p:cNvSpPr txBox="1"/>
          <p:nvPr/>
        </p:nvSpPr>
        <p:spPr>
          <a:xfrm>
            <a:off x="91300" y="419015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#4</a:t>
            </a:r>
            <a:endParaRPr b="0" i="0" sz="1800" u="none" cap="none" strike="noStrike">
              <a:solidFill>
                <a:srgbClr val="000000"/>
              </a:solidFill>
              <a:latin typeface="Arial"/>
              <a:ea typeface="Arial"/>
              <a:cs typeface="Arial"/>
              <a:sym typeface="Arial"/>
            </a:endParaRPr>
          </a:p>
        </p:txBody>
      </p:sp>
      <p:sp>
        <p:nvSpPr>
          <p:cNvPr id="534" name="Google Shape;534;p4"/>
          <p:cNvSpPr txBox="1"/>
          <p:nvPr/>
        </p:nvSpPr>
        <p:spPr>
          <a:xfrm>
            <a:off x="6566525" y="2304872"/>
            <a:ext cx="3383400" cy="1060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a:t>
            </a:r>
            <a:r>
              <a:rPr b="0" i="0" lang="es-CO" sz="1600" u="none" cap="none" strike="noStrike">
                <a:solidFill>
                  <a:srgbClr val="666666"/>
                </a:solidFill>
                <a:latin typeface="Arial"/>
                <a:ea typeface="Arial"/>
                <a:cs typeface="Arial"/>
                <a:sym typeface="Arial"/>
              </a:rPr>
              <a:t>mplementar un sistema de inventarios que permita mayor competitividad con estrategias que permitan la venta de productos de calidad y un manejo eficiente del producto que se tiene, </a:t>
            </a:r>
            <a:r>
              <a:rPr lang="es-CO" sz="1600">
                <a:solidFill>
                  <a:srgbClr val="666666"/>
                </a:solidFill>
              </a:rPr>
              <a:t>junto con reportes </a:t>
            </a:r>
            <a:r>
              <a:rPr b="0" i="0" lang="es-CO" sz="1600" u="none" cap="none" strike="noStrike">
                <a:solidFill>
                  <a:srgbClr val="666666"/>
                </a:solidFill>
                <a:latin typeface="Arial"/>
                <a:ea typeface="Arial"/>
                <a:cs typeface="Arial"/>
                <a:sym typeface="Arial"/>
              </a:rPr>
              <a:t>contables diarios entre cantidad de producto y dinero dentro de Tienda Express.</a:t>
            </a:r>
            <a:endParaRPr b="0" i="0" sz="1600" u="none" cap="none" strike="noStrike">
              <a:solidFill>
                <a:srgbClr val="000000"/>
              </a:solidFill>
              <a:latin typeface="Arial"/>
              <a:ea typeface="Arial"/>
              <a:cs typeface="Arial"/>
              <a:sym typeface="Arial"/>
            </a:endParaRPr>
          </a:p>
        </p:txBody>
      </p:sp>
      <p:sp>
        <p:nvSpPr>
          <p:cNvPr id="535" name="Google Shape;535;p4"/>
          <p:cNvSpPr txBox="1"/>
          <p:nvPr/>
        </p:nvSpPr>
        <p:spPr>
          <a:xfrm>
            <a:off x="6889715" y="998990"/>
            <a:ext cx="20118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 name="Google Shape;536;p4"/>
          <p:cNvSpPr/>
          <p:nvPr/>
        </p:nvSpPr>
        <p:spPr>
          <a:xfrm flipH="1" rot="1584902">
            <a:off x="4708684" y="1234427"/>
            <a:ext cx="1782432" cy="450172"/>
          </a:xfrm>
          <a:prstGeom prst="flowChartInputOutput">
            <a:avLst/>
          </a:prstGeom>
          <a:solidFill>
            <a:srgbClr val="8F3E3E"/>
          </a:solidFill>
          <a:ln cap="flat" cmpd="sng" w="9525">
            <a:solidFill>
              <a:srgbClr val="8F3E3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Objetivo</a:t>
            </a:r>
            <a:endParaRPr b="1" i="0" sz="14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General</a:t>
            </a:r>
            <a:endParaRPr b="1" i="0" sz="1400" u="none" cap="none" strike="noStrike">
              <a:solidFill>
                <a:srgbClr val="FFFFFF"/>
              </a:solidFill>
              <a:latin typeface="Arial"/>
              <a:ea typeface="Arial"/>
              <a:cs typeface="Arial"/>
              <a:sym typeface="Arial"/>
            </a:endParaRPr>
          </a:p>
        </p:txBody>
      </p:sp>
      <p:sp>
        <p:nvSpPr>
          <p:cNvPr id="537" name="Google Shape;537;p4"/>
          <p:cNvSpPr/>
          <p:nvPr/>
        </p:nvSpPr>
        <p:spPr>
          <a:xfrm flipH="1" rot="1584910">
            <a:off x="3781992" y="1503375"/>
            <a:ext cx="1793767" cy="450175"/>
          </a:xfrm>
          <a:prstGeom prst="flowChartInputOutput">
            <a:avLst/>
          </a:prstGeom>
          <a:solidFill>
            <a:srgbClr val="3C5D5B"/>
          </a:solidFill>
          <a:ln cap="flat" cmpd="sng" w="9525">
            <a:solidFill>
              <a:srgbClr val="3C5D5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Objetivos</a:t>
            </a:r>
            <a:endParaRPr b="1" i="0"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Específicos</a:t>
            </a:r>
            <a:endParaRPr b="1" i="0" sz="1200" u="none" cap="none" strike="noStrike">
              <a:solidFill>
                <a:srgbClr val="FFFFFF"/>
              </a:solidFill>
              <a:latin typeface="Arial"/>
              <a:ea typeface="Arial"/>
              <a:cs typeface="Arial"/>
              <a:sym typeface="Arial"/>
            </a:endParaRPr>
          </a:p>
        </p:txBody>
      </p:sp>
      <p:sp>
        <p:nvSpPr>
          <p:cNvPr id="538" name="Google Shape;538;p4"/>
          <p:cNvSpPr txBox="1"/>
          <p:nvPr/>
        </p:nvSpPr>
        <p:spPr>
          <a:xfrm>
            <a:off x="109800" y="156347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539" name="Google Shape;539;p4"/>
          <p:cNvSpPr txBox="1"/>
          <p:nvPr/>
        </p:nvSpPr>
        <p:spPr>
          <a:xfrm>
            <a:off x="109800" y="661051"/>
            <a:ext cx="3383400" cy="7437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lang="es-CO" sz="1200">
                <a:solidFill>
                  <a:srgbClr val="666666"/>
                </a:solidFill>
              </a:rPr>
              <a:t>Diseñar, Construir y Desarrollar S.M.I.E.P como sistema de inventarios que </a:t>
            </a:r>
            <a:r>
              <a:rPr lang="es-CO" sz="1200">
                <a:solidFill>
                  <a:srgbClr val="666666"/>
                </a:solidFill>
              </a:rPr>
              <a:t>facilite</a:t>
            </a:r>
            <a:r>
              <a:rPr lang="es-CO" sz="1200">
                <a:solidFill>
                  <a:srgbClr val="666666"/>
                </a:solidFill>
              </a:rPr>
              <a:t> las tareas de venta e </a:t>
            </a:r>
            <a:r>
              <a:rPr lang="es-CO" sz="1200">
                <a:solidFill>
                  <a:srgbClr val="666666"/>
                </a:solidFill>
              </a:rPr>
              <a:t>inventarios</a:t>
            </a:r>
            <a:r>
              <a:rPr lang="es-CO" sz="1200">
                <a:solidFill>
                  <a:srgbClr val="666666"/>
                </a:solidFill>
              </a:rPr>
              <a:t> en una empresa pequeña.</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
          <p:cNvSpPr txBox="1"/>
          <p:nvPr/>
        </p:nvSpPr>
        <p:spPr>
          <a:xfrm>
            <a:off x="1427450" y="861850"/>
            <a:ext cx="1979700" cy="84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0" i="0" lang="es-CO" sz="2300" u="none" cap="none" strike="noStrike">
                <a:solidFill>
                  <a:srgbClr val="333333"/>
                </a:solidFill>
                <a:highlight>
                  <a:srgbClr val="FFFFFF"/>
                </a:highlight>
                <a:latin typeface="Arial"/>
                <a:ea typeface="Arial"/>
                <a:cs typeface="Arial"/>
                <a:sym typeface="Arial"/>
              </a:rPr>
              <a:t> </a:t>
            </a:r>
            <a:r>
              <a:rPr b="1" i="0" lang="es-CO" sz="2300" u="none" cap="none" strike="noStrike">
                <a:solidFill>
                  <a:srgbClr val="333333"/>
                </a:solidFill>
                <a:highlight>
                  <a:srgbClr val="FFFFFF"/>
                </a:highlight>
                <a:latin typeface="Arial"/>
                <a:ea typeface="Arial"/>
                <a:cs typeface="Arial"/>
                <a:sym typeface="Arial"/>
              </a:rPr>
              <a:t>¿Por qué se va a hacer?</a:t>
            </a:r>
            <a:endParaRPr b="1" i="0" sz="3200" u="none" cap="none" strike="noStrike">
              <a:solidFill>
                <a:srgbClr val="000000"/>
              </a:solidFill>
              <a:latin typeface="Arial"/>
              <a:ea typeface="Arial"/>
              <a:cs typeface="Arial"/>
              <a:sym typeface="Arial"/>
            </a:endParaRPr>
          </a:p>
        </p:txBody>
      </p:sp>
      <p:sp>
        <p:nvSpPr>
          <p:cNvPr id="545" name="Google Shape;545;p6"/>
          <p:cNvSpPr txBox="1"/>
          <p:nvPr/>
        </p:nvSpPr>
        <p:spPr>
          <a:xfrm>
            <a:off x="3407150" y="3388950"/>
            <a:ext cx="2046000" cy="924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1" i="0" lang="es-CO" sz="2300" u="none" cap="none" strike="noStrike">
                <a:solidFill>
                  <a:srgbClr val="333333"/>
                </a:solidFill>
                <a:highlight>
                  <a:srgbClr val="FFFFFF"/>
                </a:highlight>
                <a:latin typeface="Arial"/>
                <a:ea typeface="Arial"/>
                <a:cs typeface="Arial"/>
                <a:sym typeface="Arial"/>
              </a:rPr>
              <a:t>¿Para qué se va a hacer?</a:t>
            </a:r>
            <a:endParaRPr b="1" i="0" sz="3200" u="none" cap="none" strike="noStrike">
              <a:solidFill>
                <a:srgbClr val="000000"/>
              </a:solidFill>
              <a:latin typeface="Arial"/>
              <a:ea typeface="Arial"/>
              <a:cs typeface="Arial"/>
              <a:sym typeface="Arial"/>
            </a:endParaRPr>
          </a:p>
        </p:txBody>
      </p:sp>
      <p:sp>
        <p:nvSpPr>
          <p:cNvPr id="546" name="Google Shape;546;p6"/>
          <p:cNvSpPr txBox="1"/>
          <p:nvPr/>
        </p:nvSpPr>
        <p:spPr>
          <a:xfrm>
            <a:off x="7354075" y="3566150"/>
            <a:ext cx="2343900" cy="10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333333"/>
                </a:solidFill>
                <a:highlight>
                  <a:srgbClr val="FFFFFF"/>
                </a:highlight>
                <a:latin typeface="Arial"/>
                <a:ea typeface="Arial"/>
                <a:cs typeface="Arial"/>
                <a:sym typeface="Arial"/>
              </a:rPr>
              <a:t> ¿Cómo se va a hacer?</a:t>
            </a:r>
            <a:endParaRPr b="1" i="0" sz="3700" u="none" cap="none" strike="noStrike">
              <a:solidFill>
                <a:srgbClr val="000000"/>
              </a:solidFill>
              <a:latin typeface="Arial"/>
              <a:ea typeface="Arial"/>
              <a:cs typeface="Arial"/>
              <a:sym typeface="Arial"/>
            </a:endParaRPr>
          </a:p>
        </p:txBody>
      </p:sp>
      <p:sp>
        <p:nvSpPr>
          <p:cNvPr id="547" name="Google Shape;547;p6"/>
          <p:cNvSpPr txBox="1"/>
          <p:nvPr/>
        </p:nvSpPr>
        <p:spPr>
          <a:xfrm>
            <a:off x="5722250" y="1143750"/>
            <a:ext cx="2920500" cy="990900"/>
          </a:xfrm>
          <a:prstGeom prst="rect">
            <a:avLst/>
          </a:prstGeom>
          <a:noFill/>
          <a:ln>
            <a:noFill/>
          </a:ln>
        </p:spPr>
        <p:txBody>
          <a:bodyPr anchorCtr="0" anchor="t" bIns="45000" lIns="90000" spcFirstLastPara="1" rIns="90000" wrap="square" tIns="45000">
            <a:noAutofit/>
          </a:bodyPr>
          <a:lstStyle/>
          <a:p>
            <a:pPr indent="0" lvl="0" marL="0" marR="0" rtl="0" algn="ctr">
              <a:lnSpc>
                <a:spcPct val="115000"/>
              </a:lnSpc>
              <a:spcBef>
                <a:spcPts val="0"/>
              </a:spcBef>
              <a:spcAft>
                <a:spcPts val="0"/>
              </a:spcAft>
              <a:buClr>
                <a:srgbClr val="000000"/>
              </a:buClr>
              <a:buSzPts val="2200"/>
              <a:buFont typeface="Arial"/>
              <a:buNone/>
            </a:pPr>
            <a:r>
              <a:rPr b="1" i="0" lang="es-CO" sz="2200" u="none" cap="none" strike="noStrike">
                <a:solidFill>
                  <a:srgbClr val="333333"/>
                </a:solidFill>
                <a:highlight>
                  <a:srgbClr val="FFFFFF"/>
                </a:highlight>
                <a:latin typeface="Arial"/>
                <a:ea typeface="Arial"/>
                <a:cs typeface="Arial"/>
                <a:sym typeface="Arial"/>
              </a:rPr>
              <a:t>¿Qué problemáticas resuelve?</a:t>
            </a:r>
            <a:endParaRPr b="1" i="0" sz="2200" u="none" cap="none" strike="noStrike">
              <a:solidFill>
                <a:srgbClr val="333333"/>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p:txBody>
      </p:sp>
      <p:sp>
        <p:nvSpPr>
          <p:cNvPr id="548" name="Google Shape;548;p6"/>
          <p:cNvSpPr txBox="1"/>
          <p:nvPr/>
        </p:nvSpPr>
        <p:spPr>
          <a:xfrm>
            <a:off x="330055" y="673125"/>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01</a:t>
            </a:r>
            <a:endParaRPr b="0" i="0" sz="6000" u="none" cap="none" strike="noStrike">
              <a:solidFill>
                <a:srgbClr val="000000"/>
              </a:solidFill>
              <a:latin typeface="Arial"/>
              <a:ea typeface="Arial"/>
              <a:cs typeface="Arial"/>
              <a:sym typeface="Arial"/>
            </a:endParaRPr>
          </a:p>
        </p:txBody>
      </p:sp>
      <p:sp>
        <p:nvSpPr>
          <p:cNvPr id="549" name="Google Shape;549;p6"/>
          <p:cNvSpPr txBox="1"/>
          <p:nvPr/>
        </p:nvSpPr>
        <p:spPr>
          <a:xfrm>
            <a:off x="2190770" y="318342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02</a:t>
            </a:r>
            <a:endParaRPr b="0" i="0" sz="6000" u="none" cap="none" strike="noStrike">
              <a:solidFill>
                <a:srgbClr val="000000"/>
              </a:solidFill>
              <a:latin typeface="Arial"/>
              <a:ea typeface="Arial"/>
              <a:cs typeface="Arial"/>
              <a:sym typeface="Arial"/>
            </a:endParaRPr>
          </a:p>
        </p:txBody>
      </p:sp>
      <p:sp>
        <p:nvSpPr>
          <p:cNvPr id="550" name="Google Shape;550;p6"/>
          <p:cNvSpPr txBox="1"/>
          <p:nvPr/>
        </p:nvSpPr>
        <p:spPr>
          <a:xfrm>
            <a:off x="4491605" y="96959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03</a:t>
            </a:r>
            <a:endParaRPr b="0" i="0" sz="6000" u="none" cap="none" strike="noStrike">
              <a:solidFill>
                <a:srgbClr val="000000"/>
              </a:solidFill>
              <a:latin typeface="Arial"/>
              <a:ea typeface="Arial"/>
              <a:cs typeface="Arial"/>
              <a:sym typeface="Arial"/>
            </a:endParaRPr>
          </a:p>
        </p:txBody>
      </p:sp>
      <p:sp>
        <p:nvSpPr>
          <p:cNvPr id="551" name="Google Shape;551;p6"/>
          <p:cNvSpPr txBox="1"/>
          <p:nvPr/>
        </p:nvSpPr>
        <p:spPr>
          <a:xfrm>
            <a:off x="6111800" y="323711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04</a:t>
            </a:r>
            <a:endParaRPr b="0" i="0" sz="6000" u="none" cap="none" strike="noStrike">
              <a:solidFill>
                <a:srgbClr val="000000"/>
              </a:solidFill>
              <a:latin typeface="Arial"/>
              <a:ea typeface="Arial"/>
              <a:cs typeface="Arial"/>
              <a:sym typeface="Arial"/>
            </a:endParaRPr>
          </a:p>
        </p:txBody>
      </p:sp>
      <p:sp>
        <p:nvSpPr>
          <p:cNvPr id="552" name="Google Shape;552;p6"/>
          <p:cNvSpPr txBox="1"/>
          <p:nvPr/>
        </p:nvSpPr>
        <p:spPr>
          <a:xfrm>
            <a:off x="2875550" y="120825"/>
            <a:ext cx="402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Justificación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
          <p:cNvSpPr/>
          <p:nvPr/>
        </p:nvSpPr>
        <p:spPr>
          <a:xfrm>
            <a:off x="3574900" y="1383400"/>
            <a:ext cx="4944600" cy="367080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7"/>
          <p:cNvSpPr/>
          <p:nvPr/>
        </p:nvSpPr>
        <p:spPr>
          <a:xfrm>
            <a:off x="3752975" y="1246425"/>
            <a:ext cx="4944600" cy="34689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7"/>
          <p:cNvSpPr txBox="1"/>
          <p:nvPr/>
        </p:nvSpPr>
        <p:spPr>
          <a:xfrm>
            <a:off x="5284495" y="1318520"/>
            <a:ext cx="1554600" cy="366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Justificación </a:t>
            </a:r>
            <a:endParaRPr b="1" i="0" sz="1600" u="none" cap="none" strike="noStrike">
              <a:solidFill>
                <a:srgbClr val="000000"/>
              </a:solidFill>
              <a:latin typeface="Arial"/>
              <a:ea typeface="Arial"/>
              <a:cs typeface="Arial"/>
              <a:sym typeface="Arial"/>
            </a:endParaRPr>
          </a:p>
        </p:txBody>
      </p:sp>
      <p:sp>
        <p:nvSpPr>
          <p:cNvPr id="560" name="Google Shape;560;p7"/>
          <p:cNvSpPr txBox="1"/>
          <p:nvPr/>
        </p:nvSpPr>
        <p:spPr>
          <a:xfrm>
            <a:off x="3752975" y="1136850"/>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61" name="Google Shape;561;p7"/>
          <p:cNvSpPr txBox="1"/>
          <p:nvPr/>
        </p:nvSpPr>
        <p:spPr>
          <a:xfrm rot="10800000">
            <a:off x="7492375" y="3422225"/>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62" name="Google Shape;562;p7"/>
          <p:cNvSpPr txBox="1"/>
          <p:nvPr/>
        </p:nvSpPr>
        <p:spPr>
          <a:xfrm>
            <a:off x="4214975" y="1603275"/>
            <a:ext cx="4012800" cy="16272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Los motivos que nos llevaron a hacer este proyecto </a:t>
            </a:r>
            <a:r>
              <a:rPr lang="es-CO" sz="1300"/>
              <a:t>son,</a:t>
            </a:r>
            <a:r>
              <a:rPr b="0" i="0" lang="es-CO" sz="1300" u="none" cap="none" strike="noStrike">
                <a:solidFill>
                  <a:srgbClr val="000000"/>
                </a:solidFill>
                <a:latin typeface="Arial"/>
                <a:ea typeface="Arial"/>
                <a:cs typeface="Arial"/>
                <a:sym typeface="Arial"/>
              </a:rPr>
              <a:t> poder crear un sistema que ayude a solucionar algunos problemas de pequeñas empresas para poder llevar un control más eficaz en cuanto a cantidad de productos, para así poder realizar un correcto inventario; ser capaces de medir un futuro inventario y no tener el consecuente de pérdidas </a:t>
            </a:r>
            <a:r>
              <a:rPr lang="es-CO" sz="1300"/>
              <a:t>de ningún tipo.</a:t>
            </a:r>
            <a:r>
              <a:rPr b="0" i="0" lang="es-CO" sz="1300" u="none" cap="none" strike="noStrike">
                <a:solidFill>
                  <a:srgbClr val="000000"/>
                </a:solidFill>
                <a:latin typeface="Arial"/>
                <a:ea typeface="Arial"/>
                <a:cs typeface="Arial"/>
                <a:sym typeface="Arial"/>
              </a:rPr>
              <a:t> Este proyecto beneficiará a Tienda Express dado que no cuentan con los medios para realizar un registro digital inteligente que posibilite un mejor manejo del producto que ingresa y que se vende. Todo esto será posible al crear el S.M.I.E.P, pues será un sistema integrado a empresas pequeñas para el manejo de inventarios.</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ef4436165e_1_16"/>
          <p:cNvSpPr txBox="1"/>
          <p:nvPr/>
        </p:nvSpPr>
        <p:spPr>
          <a:xfrm>
            <a:off x="457200" y="11905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rgbClr val="000000"/>
                </a:solidFill>
                <a:latin typeface="Arial"/>
                <a:ea typeface="Arial"/>
                <a:cs typeface="Arial"/>
                <a:sym typeface="Arial"/>
              </a:rPr>
              <a:t>Tendremos un sistema de inventario que facilitará las necesidades del personal de la tienda, lo que buscamos con los inventarios es tener una mejor estructuración en los productos que ingresan a la tienda, con la finalidad de cada cierre de mes tener las cuentas de aquellos productos represados o dañados que debe solicitar un cambio o reportarlo como perdida y también los productos que más se vendieron y los que no, con todo esto se tendrá un sistema automatizado que proporciona la facilidad de un inventario pertinente y calcular los detalles desglosados de descuadres, junto con faltantes calculados de la venta del día a la hora del cierre.</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8" name="Google Shape;568;gef4436165e_1_16"/>
          <p:cNvSpPr txBox="1"/>
          <p:nvPr/>
        </p:nvSpPr>
        <p:spPr>
          <a:xfrm>
            <a:off x="274325" y="690648"/>
            <a:ext cx="40179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  Alcance </a:t>
            </a:r>
            <a:endParaRPr b="0" i="0" sz="2400" u="none" cap="none" strike="noStrike">
              <a:solidFill>
                <a:srgbClr val="000000"/>
              </a:solidFill>
              <a:latin typeface="Arial"/>
              <a:ea typeface="Arial"/>
              <a:cs typeface="Arial"/>
              <a:sym typeface="Arial"/>
            </a:endParaRPr>
          </a:p>
        </p:txBody>
      </p:sp>
      <p:sp>
        <p:nvSpPr>
          <p:cNvPr id="569" name="Google Shape;569;gef4436165e_1_16"/>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0" name="Google Shape;570;gef4436165e_1_16"/>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f02f80bedd_0_8"/>
          <p:cNvSpPr txBox="1"/>
          <p:nvPr/>
        </p:nvSpPr>
        <p:spPr>
          <a:xfrm>
            <a:off x="388700" y="7297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chemeClr val="dk1"/>
                </a:solidFill>
                <a:latin typeface="Arial"/>
                <a:ea typeface="Arial"/>
                <a:cs typeface="Arial"/>
                <a:sym typeface="Arial"/>
              </a:rPr>
              <a:t>Al aplicativo se le dará la tarea de facilitar y expresar numéricamente los productos en stock disponibles, almacenados, vendidos y dará un aviso si es necesario hacer un pedido y cómo realizarlo. De igual forma, llegará hasta el punto de almacenar ventas, ingresos y egresos de dinero para cualificar la rentabilidad del negocio en cuanto a los productos que se venden, pues este llegará a realizar la función, en un apartado especial, de calcular la cantidad de ventas del día y así poder sacar un estimado de efectivo obtenido, para poder ingresar el valor del conteo final de dinero y que S.M.I.E.P se encargue de calcular un descuadre, faltantes y diga de cuanto es.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1500"/>
              <a:buFont typeface="Arial"/>
              <a:buNone/>
            </a:pPr>
            <a:r>
              <a:rPr b="0" i="0" lang="es-CO" sz="1500" u="none" cap="none" strike="noStrike">
                <a:solidFill>
                  <a:schemeClr val="dk1"/>
                </a:solidFill>
                <a:latin typeface="Arial"/>
                <a:ea typeface="Arial"/>
                <a:cs typeface="Arial"/>
                <a:sym typeface="Arial"/>
              </a:rPr>
              <a:t>De ser necesario, se hará una petición a los encargados de la tienda y se dedicará un poco más de tiempo a investigar; esto como recurso de apoyo.</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76" name="Google Shape;576;gf02f80bedd_0_8"/>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7" name="Google Shape;577;gf02f80bedd_0_8"/>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2021-09-08T14:32:07Z</dcterms:created>
</cp:coreProperties>
</file>